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84"/>
    <p:restoredTop sz="94706"/>
  </p:normalViewPr>
  <p:slideViewPr>
    <p:cSldViewPr snapToGrid="0" snapToObjects="1">
      <p:cViewPr varScale="1">
        <p:scale>
          <a:sx n="106" d="100"/>
          <a:sy n="106" d="100"/>
        </p:scale>
        <p:origin x="20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B3041-0481-734B-BEBF-A432F7FD9140}" type="datetimeFigureOut">
              <a:rPr lang="en-US" smtClean="0"/>
              <a:t>11/16/16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BE29F-F05B-AE4E-98E7-70B24658870E}" type="slidenum">
              <a:rPr lang="en-US" smtClean="0"/>
              <a:t>‹#›</a:t>
            </a:fld>
            <a:endParaRPr lang="en-US" dirty="0"/>
          </a:p>
        </p:txBody>
      </p:sp>
    </p:spTree>
    <p:extLst>
      <p:ext uri="{BB962C8B-B14F-4D97-AF65-F5344CB8AC3E}">
        <p14:creationId xmlns:p14="http://schemas.microsoft.com/office/powerpoint/2010/main" val="136672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909" y="5555015"/>
            <a:ext cx="2737468" cy="1122362"/>
          </a:xfrm>
          <a:prstGeom prst="rect">
            <a:avLst/>
          </a:prstGeom>
        </p:spPr>
      </p:pic>
    </p:spTree>
    <p:extLst>
      <p:ext uri="{BB962C8B-B14F-4D97-AF65-F5344CB8AC3E}">
        <p14:creationId xmlns:p14="http://schemas.microsoft.com/office/powerpoint/2010/main" val="197697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7FA38-0389-0344-AD09-63CF25812DA8}" type="datetime1">
              <a:rPr lang="en-US" smtClean="0"/>
              <a:t>11/16/16</a:t>
            </a:fld>
            <a:endParaRPr lang="en-US" dirty="0"/>
          </a:p>
        </p:txBody>
      </p:sp>
      <p:sp>
        <p:nvSpPr>
          <p:cNvPr id="5" name="Footer Placeholder 4"/>
          <p:cNvSpPr>
            <a:spLocks noGrp="1"/>
          </p:cNvSpPr>
          <p:nvPr>
            <p:ph type="ftr" sz="quarter" idx="11"/>
          </p:nvPr>
        </p:nvSpPr>
        <p:spPr/>
        <p:txBody>
          <a:bodyPr/>
          <a:lstStyle/>
          <a:p>
            <a:r>
              <a:rPr lang="en-US" dirty="0" smtClean="0"/>
              <a:t>Castaways Travel  800 470-2020</a:t>
            </a:r>
            <a:endParaRPr lang="en-US" dirty="0"/>
          </a:p>
        </p:txBody>
      </p:sp>
      <p:sp>
        <p:nvSpPr>
          <p:cNvPr id="6" name="Slide Number Placeholder 5"/>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17002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0E167-EDBE-7C42-AA22-090A5C39840F}" type="datetime1">
              <a:rPr lang="en-US" smtClean="0"/>
              <a:t>11/16/16</a:t>
            </a:fld>
            <a:endParaRPr lang="en-US" dirty="0"/>
          </a:p>
        </p:txBody>
      </p:sp>
      <p:sp>
        <p:nvSpPr>
          <p:cNvPr id="5" name="Footer Placeholder 4"/>
          <p:cNvSpPr>
            <a:spLocks noGrp="1"/>
          </p:cNvSpPr>
          <p:nvPr>
            <p:ph type="ftr" sz="quarter" idx="11"/>
          </p:nvPr>
        </p:nvSpPr>
        <p:spPr/>
        <p:txBody>
          <a:bodyPr/>
          <a:lstStyle/>
          <a:p>
            <a:r>
              <a:rPr lang="en-US" dirty="0" smtClean="0"/>
              <a:t>Castaways Travel  800 470-2020</a:t>
            </a:r>
            <a:endParaRPr lang="en-US" dirty="0"/>
          </a:p>
        </p:txBody>
      </p:sp>
      <p:sp>
        <p:nvSpPr>
          <p:cNvPr id="6" name="Slide Number Placeholder 5"/>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156331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EF80E-C7E3-154C-9107-051793244D20}" type="datetime1">
              <a:rPr lang="en-US" smtClean="0"/>
              <a:t>11/16/16</a:t>
            </a:fld>
            <a:endParaRPr lang="en-US" dirty="0"/>
          </a:p>
        </p:txBody>
      </p:sp>
      <p:sp>
        <p:nvSpPr>
          <p:cNvPr id="5" name="Footer Placeholder 4"/>
          <p:cNvSpPr>
            <a:spLocks noGrp="1"/>
          </p:cNvSpPr>
          <p:nvPr>
            <p:ph type="ftr" sz="quarter" idx="11"/>
          </p:nvPr>
        </p:nvSpPr>
        <p:spPr/>
        <p:txBody>
          <a:bodyPr/>
          <a:lstStyle/>
          <a:p>
            <a:r>
              <a:rPr lang="en-US" dirty="0" smtClean="0"/>
              <a:t>Castaways Travel  800 470-2020</a:t>
            </a:r>
            <a:endParaRPr lang="en-US" dirty="0"/>
          </a:p>
        </p:txBody>
      </p:sp>
      <p:sp>
        <p:nvSpPr>
          <p:cNvPr id="6" name="Slide Number Placeholder 5"/>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32051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2B598-286C-044F-B337-D5D9A94318E8}" type="datetime1">
              <a:rPr lang="en-US" smtClean="0"/>
              <a:t>11/16/16</a:t>
            </a:fld>
            <a:endParaRPr lang="en-US" dirty="0"/>
          </a:p>
        </p:txBody>
      </p:sp>
      <p:sp>
        <p:nvSpPr>
          <p:cNvPr id="5" name="Footer Placeholder 4"/>
          <p:cNvSpPr>
            <a:spLocks noGrp="1"/>
          </p:cNvSpPr>
          <p:nvPr>
            <p:ph type="ftr" sz="quarter" idx="11"/>
          </p:nvPr>
        </p:nvSpPr>
        <p:spPr/>
        <p:txBody>
          <a:bodyPr/>
          <a:lstStyle/>
          <a:p>
            <a:r>
              <a:rPr lang="en-US" dirty="0" smtClean="0"/>
              <a:t>Castaways Travel  800 470-2020</a:t>
            </a:r>
            <a:endParaRPr lang="en-US" dirty="0"/>
          </a:p>
        </p:txBody>
      </p:sp>
      <p:sp>
        <p:nvSpPr>
          <p:cNvPr id="6" name="Slide Number Placeholder 5"/>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105125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576AD-735C-5F4C-992A-C816D3404D23}" type="datetime1">
              <a:rPr lang="en-US" smtClean="0"/>
              <a:t>11/16/16</a:t>
            </a:fld>
            <a:endParaRPr lang="en-US" dirty="0"/>
          </a:p>
        </p:txBody>
      </p:sp>
      <p:sp>
        <p:nvSpPr>
          <p:cNvPr id="6" name="Footer Placeholder 5"/>
          <p:cNvSpPr>
            <a:spLocks noGrp="1"/>
          </p:cNvSpPr>
          <p:nvPr>
            <p:ph type="ftr" sz="quarter" idx="11"/>
          </p:nvPr>
        </p:nvSpPr>
        <p:spPr/>
        <p:txBody>
          <a:bodyPr/>
          <a:lstStyle/>
          <a:p>
            <a:r>
              <a:rPr lang="en-US" dirty="0" smtClean="0"/>
              <a:t>Castaways Travel  800 470-2020</a:t>
            </a:r>
            <a:endParaRPr lang="en-US" dirty="0"/>
          </a:p>
        </p:txBody>
      </p:sp>
      <p:sp>
        <p:nvSpPr>
          <p:cNvPr id="7" name="Slide Number Placeholder 6"/>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114046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F0127-8607-6947-89DF-E9FF5C336CC5}" type="datetime1">
              <a:rPr lang="en-US" smtClean="0"/>
              <a:t>11/16/16</a:t>
            </a:fld>
            <a:endParaRPr lang="en-US" dirty="0"/>
          </a:p>
        </p:txBody>
      </p:sp>
      <p:sp>
        <p:nvSpPr>
          <p:cNvPr id="8" name="Footer Placeholder 7"/>
          <p:cNvSpPr>
            <a:spLocks noGrp="1"/>
          </p:cNvSpPr>
          <p:nvPr>
            <p:ph type="ftr" sz="quarter" idx="11"/>
          </p:nvPr>
        </p:nvSpPr>
        <p:spPr/>
        <p:txBody>
          <a:bodyPr/>
          <a:lstStyle/>
          <a:p>
            <a:r>
              <a:rPr lang="en-US" dirty="0" smtClean="0"/>
              <a:t>Castaways Travel  800 470-2020</a:t>
            </a:r>
            <a:endParaRPr lang="en-US" dirty="0"/>
          </a:p>
        </p:txBody>
      </p:sp>
      <p:sp>
        <p:nvSpPr>
          <p:cNvPr id="9" name="Slide Number Placeholder 8"/>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156997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7EE6E-D957-DE43-96BF-ED1627A1D2E7}" type="datetime1">
              <a:rPr lang="en-US" smtClean="0"/>
              <a:t>11/16/16</a:t>
            </a:fld>
            <a:endParaRPr lang="en-US" dirty="0"/>
          </a:p>
        </p:txBody>
      </p:sp>
      <p:sp>
        <p:nvSpPr>
          <p:cNvPr id="4" name="Footer Placeholder 3"/>
          <p:cNvSpPr>
            <a:spLocks noGrp="1"/>
          </p:cNvSpPr>
          <p:nvPr>
            <p:ph type="ftr" sz="quarter" idx="11"/>
          </p:nvPr>
        </p:nvSpPr>
        <p:spPr/>
        <p:txBody>
          <a:bodyPr/>
          <a:lstStyle/>
          <a:p>
            <a:r>
              <a:rPr lang="en-US" dirty="0" smtClean="0"/>
              <a:t>Castaways Travel  800 470-2020</a:t>
            </a:r>
            <a:endParaRPr lang="en-US" dirty="0"/>
          </a:p>
        </p:txBody>
      </p:sp>
      <p:sp>
        <p:nvSpPr>
          <p:cNvPr id="5" name="Slide Number Placeholder 4"/>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44709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381B7-B5B7-CA47-BB64-DF010CD9406A}" type="datetime1">
              <a:rPr lang="en-US" smtClean="0"/>
              <a:t>11/16/16</a:t>
            </a:fld>
            <a:endParaRPr lang="en-US" dirty="0"/>
          </a:p>
        </p:txBody>
      </p:sp>
      <p:sp>
        <p:nvSpPr>
          <p:cNvPr id="3" name="Footer Placeholder 2"/>
          <p:cNvSpPr>
            <a:spLocks noGrp="1"/>
          </p:cNvSpPr>
          <p:nvPr>
            <p:ph type="ftr" sz="quarter" idx="11"/>
          </p:nvPr>
        </p:nvSpPr>
        <p:spPr/>
        <p:txBody>
          <a:bodyPr/>
          <a:lstStyle/>
          <a:p>
            <a:r>
              <a:rPr lang="en-US" dirty="0" smtClean="0"/>
              <a:t>Castaways Travel  800 470-2020</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27690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7B351-D627-3049-AE55-7B3AE39D7425}" type="datetime1">
              <a:rPr lang="en-US" smtClean="0"/>
              <a:t>11/16/16</a:t>
            </a:fld>
            <a:endParaRPr lang="en-US" dirty="0"/>
          </a:p>
        </p:txBody>
      </p:sp>
      <p:sp>
        <p:nvSpPr>
          <p:cNvPr id="6" name="Footer Placeholder 5"/>
          <p:cNvSpPr>
            <a:spLocks noGrp="1"/>
          </p:cNvSpPr>
          <p:nvPr>
            <p:ph type="ftr" sz="quarter" idx="11"/>
          </p:nvPr>
        </p:nvSpPr>
        <p:spPr/>
        <p:txBody>
          <a:bodyPr/>
          <a:lstStyle/>
          <a:p>
            <a:r>
              <a:rPr lang="en-US" dirty="0" smtClean="0"/>
              <a:t>Castaways Travel  800 470-2020</a:t>
            </a:r>
            <a:endParaRPr lang="en-US" dirty="0"/>
          </a:p>
        </p:txBody>
      </p:sp>
      <p:sp>
        <p:nvSpPr>
          <p:cNvPr id="7" name="Slide Number Placeholder 6"/>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34691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BDB7D-630A-F945-BBF9-7D75C7E35EF1}" type="datetime1">
              <a:rPr lang="en-US" smtClean="0"/>
              <a:t>11/16/16</a:t>
            </a:fld>
            <a:endParaRPr lang="en-US" dirty="0"/>
          </a:p>
        </p:txBody>
      </p:sp>
      <p:sp>
        <p:nvSpPr>
          <p:cNvPr id="6" name="Footer Placeholder 5"/>
          <p:cNvSpPr>
            <a:spLocks noGrp="1"/>
          </p:cNvSpPr>
          <p:nvPr>
            <p:ph type="ftr" sz="quarter" idx="11"/>
          </p:nvPr>
        </p:nvSpPr>
        <p:spPr/>
        <p:txBody>
          <a:bodyPr/>
          <a:lstStyle/>
          <a:p>
            <a:r>
              <a:rPr lang="en-US" dirty="0" smtClean="0"/>
              <a:t>Castaways Travel  800 470-2020</a:t>
            </a:r>
            <a:endParaRPr lang="en-US" dirty="0"/>
          </a:p>
        </p:txBody>
      </p:sp>
      <p:sp>
        <p:nvSpPr>
          <p:cNvPr id="7" name="Slide Number Placeholder 6"/>
          <p:cNvSpPr>
            <a:spLocks noGrp="1"/>
          </p:cNvSpPr>
          <p:nvPr>
            <p:ph type="sldNum" sz="quarter" idx="12"/>
          </p:nvPr>
        </p:nvSpPr>
        <p:spPr/>
        <p:txBody>
          <a:bodyPr/>
          <a:lstStyle/>
          <a:p>
            <a:fld id="{21EB31E9-CD1F-124E-A8DD-AF3628510D01}" type="slidenum">
              <a:rPr lang="en-US" smtClean="0"/>
              <a:t>‹#›</a:t>
            </a:fld>
            <a:endParaRPr lang="en-US" dirty="0"/>
          </a:p>
        </p:txBody>
      </p:sp>
    </p:spTree>
    <p:extLst>
      <p:ext uri="{BB962C8B-B14F-4D97-AF65-F5344CB8AC3E}">
        <p14:creationId xmlns:p14="http://schemas.microsoft.com/office/powerpoint/2010/main" val="250153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18986" cy="12811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E4210-37A6-0944-AA47-EA023FF7148A}" type="datetime1">
              <a:rPr lang="en-US" smtClean="0"/>
              <a:t>11/16/16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Castaways Travel  800 470-2020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B31E9-CD1F-124E-A8DD-AF3628510D01}" type="slidenum">
              <a:rPr lang="en-US" smtClean="0"/>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9982200" y="319881"/>
            <a:ext cx="1371600" cy="1371600"/>
          </a:xfrm>
          <a:prstGeom prst="rect">
            <a:avLst/>
          </a:prstGeom>
        </p:spPr>
      </p:pic>
    </p:spTree>
    <p:extLst>
      <p:ext uri="{BB962C8B-B14F-4D97-AF65-F5344CB8AC3E}">
        <p14:creationId xmlns:p14="http://schemas.microsoft.com/office/powerpoint/2010/main" val="19318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frequently-asked-questions#faq599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tel:281-660-4190" TargetMode="External"/><Relationship Id="rId5"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onboard-celebrity/staterooms" TargetMode="External"/><Relationship Id="rId3" Type="http://schemas.openxmlformats.org/officeDocument/2006/relationships/hyperlink" Target="http://www.celebritycruises.com/frequently-asked-questions#faq599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frequently-asked-questions#faq599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frequently-asked-questions" TargetMode="External"/><Relationship Id="rId3" Type="http://schemas.openxmlformats.org/officeDocument/2006/relationships/hyperlink" Target="tel:800-647-225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tel:(877)%20266-1020" TargetMode="External"/><Relationship Id="rId3" Type="http://schemas.openxmlformats.org/officeDocument/2006/relationships/hyperlink" Target="tel:(732)%20335-32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frequently-asked-questions#faq599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elebritycruises.com/frequently-asked-ques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Bliss Cruise 2016</a:t>
            </a:r>
            <a:endParaRPr lang="en-US" dirty="0"/>
          </a:p>
        </p:txBody>
      </p:sp>
      <p:sp>
        <p:nvSpPr>
          <p:cNvPr id="3" name="Subtitle 2"/>
          <p:cNvSpPr>
            <a:spLocks noGrp="1"/>
          </p:cNvSpPr>
          <p:nvPr>
            <p:ph type="subTitle" idx="1"/>
          </p:nvPr>
        </p:nvSpPr>
        <p:spPr/>
        <p:txBody>
          <a:bodyPr/>
          <a:lstStyle/>
          <a:p>
            <a:r>
              <a:rPr lang="en-US" dirty="0" smtClean="0"/>
              <a:t>Castaways Travel</a:t>
            </a:r>
            <a:endParaRPr lang="en-US" dirty="0"/>
          </a:p>
        </p:txBody>
      </p:sp>
    </p:spTree>
    <p:extLst>
      <p:ext uri="{BB962C8B-B14F-4D97-AF65-F5344CB8AC3E}">
        <p14:creationId xmlns:p14="http://schemas.microsoft.com/office/powerpoint/2010/main" val="1141502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Cruise Tips	</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DINING</a:t>
            </a:r>
            <a:r>
              <a:rPr lang="en-US" dirty="0"/>
              <a:t/>
            </a:r>
            <a:br>
              <a:rPr lang="en-US" dirty="0"/>
            </a:br>
            <a:r>
              <a:rPr lang="en-US" dirty="0"/>
              <a:t>Open seating at restaurants.  Main restaurant evening meal: 6 PM - 10 PM  Times subject to change.   </a:t>
            </a:r>
            <a:r>
              <a:rPr lang="en-US" dirty="0" smtClean="0"/>
              <a:t/>
            </a:r>
            <a:br>
              <a:rPr lang="en-US" dirty="0" smtClean="0"/>
            </a:br>
            <a:r>
              <a:rPr lang="en-US" dirty="0" smtClean="0"/>
              <a:t>Reservations </a:t>
            </a:r>
            <a:r>
              <a:rPr lang="en-US" dirty="0"/>
              <a:t>NOT required and no set times.   </a:t>
            </a:r>
            <a:br>
              <a:rPr lang="en-US" dirty="0"/>
            </a:br>
            <a:r>
              <a:rPr lang="en-US" dirty="0"/>
              <a:t>Exception:  Specialty Restaurants require reservations and a meal surcharge applies.  Tuscan Grille, Qsine, Murano's, Blu, Lawn Club Grill</a:t>
            </a:r>
            <a:br>
              <a:rPr lang="en-US" dirty="0"/>
            </a:br>
            <a:endParaRPr lang="en-US" dirty="0" smtClean="0"/>
          </a:p>
          <a:p>
            <a:r>
              <a:rPr lang="en-US" b="1" dirty="0" smtClean="0"/>
              <a:t>DOOR </a:t>
            </a:r>
            <a:r>
              <a:rPr lang="en-US" b="1" dirty="0"/>
              <a:t>DECORATIONS</a:t>
            </a:r>
            <a:r>
              <a:rPr lang="en-US" dirty="0"/>
              <a:t/>
            </a:r>
            <a:br>
              <a:rPr lang="en-US" dirty="0"/>
            </a:br>
            <a:r>
              <a:rPr lang="en-US" dirty="0"/>
              <a:t>Be creative and add something fun to your cabin door facing the hallway, fun photos, decorations, etc.  </a:t>
            </a:r>
            <a:br>
              <a:rPr lang="en-US" dirty="0"/>
            </a:br>
            <a:endParaRPr lang="en-US" dirty="0" smtClean="0"/>
          </a:p>
          <a:p>
            <a:r>
              <a:rPr lang="en-US" b="1" dirty="0" smtClean="0"/>
              <a:t>DRINK </a:t>
            </a:r>
            <a:r>
              <a:rPr lang="en-US" b="1" dirty="0"/>
              <a:t>PACKAGE</a:t>
            </a:r>
            <a:br>
              <a:rPr lang="en-US" b="1" dirty="0"/>
            </a:br>
            <a:r>
              <a:rPr lang="en-US" dirty="0"/>
              <a:t>Buy your drink package online or once you board the ship.   NOTE: A service charge will be added to each bar bill or drink package. It's usually automatically included in the bill you sign.  Terms &amp; Cost subject to change. </a:t>
            </a:r>
            <a:br>
              <a:rPr lang="en-US" dirty="0"/>
            </a:br>
            <a:endParaRPr lang="en-US" dirty="0" smtClean="0"/>
          </a:p>
          <a:p>
            <a:r>
              <a:rPr lang="en-US" b="1" dirty="0" smtClean="0"/>
              <a:t>EXTRA </a:t>
            </a:r>
            <a:r>
              <a:rPr lang="en-US" b="1" dirty="0"/>
              <a:t>CLOTHES/SWIMSUIT</a:t>
            </a:r>
            <a:r>
              <a:rPr lang="en-US" dirty="0"/>
              <a:t/>
            </a:r>
            <a:br>
              <a:rPr lang="en-US" dirty="0"/>
            </a:br>
            <a:r>
              <a:rPr lang="en-US" dirty="0"/>
              <a:t>Take an extra change of clothes in your carry on luggage when you board the ship.  Wear or take some comfortable, tropical clothes plus a swim suit to change into when you reach your cabin. Before you board the ship, you will hand over your baggage curbside to be delivered to your cabin.  Tag your luggage so it gets delivered properly. Baggage delivery requires several hours.</a:t>
            </a:r>
            <a:br>
              <a:rPr lang="en-US" dirty="0"/>
            </a:br>
            <a:endParaRPr lang="en-US" dirty="0" smtClean="0"/>
          </a:p>
          <a:p>
            <a:r>
              <a:rPr lang="en-US" b="1" dirty="0" smtClean="0"/>
              <a:t>FLIGHTS </a:t>
            </a:r>
            <a:r>
              <a:rPr lang="en-US" b="1" dirty="0"/>
              <a:t>&amp; BOARDING PASS</a:t>
            </a:r>
            <a:r>
              <a:rPr lang="en-US" dirty="0"/>
              <a:t/>
            </a:r>
            <a:br>
              <a:rPr lang="en-US" dirty="0"/>
            </a:br>
            <a:r>
              <a:rPr lang="en-US" dirty="0"/>
              <a:t>Before you head to the airport from home, re-confirm your flights for correct flight time, flight number changes,</a:t>
            </a:r>
            <a:r>
              <a:rPr lang="en-US" u="sng" dirty="0"/>
              <a:t> seat assignments</a:t>
            </a:r>
            <a:r>
              <a:rPr lang="en-US" dirty="0"/>
              <a:t> and frequent flier accounts.  Print boarding passes or post in your iPad or iPhone.</a:t>
            </a:r>
          </a:p>
        </p:txBody>
      </p:sp>
      <p:sp>
        <p:nvSpPr>
          <p:cNvPr id="4" name="Slide Number Placeholder 3"/>
          <p:cNvSpPr>
            <a:spLocks noGrp="1"/>
          </p:cNvSpPr>
          <p:nvPr>
            <p:ph type="sldNum" sz="quarter" idx="12"/>
          </p:nvPr>
        </p:nvSpPr>
        <p:spPr>
          <a:xfrm>
            <a:off x="8610600" y="6356350"/>
            <a:ext cx="2743200" cy="365125"/>
          </a:xfrm>
        </p:spPr>
        <p:txBody>
          <a:bodyPr/>
          <a:lstStyle/>
          <a:p>
            <a:fld id="{21EB31E9-CD1F-124E-A8DD-AF3628510D01}" type="slidenum">
              <a:rPr lang="en-US" smtClean="0"/>
              <a:t>10</a:t>
            </a:fld>
            <a:r>
              <a:rPr lang="en-US" dirty="0"/>
              <a:t> </a:t>
            </a:r>
            <a:r>
              <a:rPr lang="en-US" dirty="0" err="1"/>
              <a:t>Marylin</a:t>
            </a:r>
            <a:endParaRPr lang="en-US" dirty="0"/>
          </a:p>
        </p:txBody>
      </p:sp>
    </p:spTree>
    <p:extLst>
      <p:ext uri="{BB962C8B-B14F-4D97-AF65-F5344CB8AC3E}">
        <p14:creationId xmlns:p14="http://schemas.microsoft.com/office/powerpoint/2010/main" val="932698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Cruise Tips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INTERNET</a:t>
            </a:r>
            <a:r>
              <a:rPr lang="en-US" dirty="0"/>
              <a:t/>
            </a:r>
            <a:br>
              <a:rPr lang="en-US" dirty="0"/>
            </a:br>
            <a:r>
              <a:rPr lang="en-US" dirty="0"/>
              <a:t>You can buy the service on board after you arrive.  Price varies with minutes purchased.  Check with Guest Services for rates/package. </a:t>
            </a:r>
            <a:br>
              <a:rPr lang="en-US" dirty="0"/>
            </a:br>
            <a:endParaRPr lang="en-US" dirty="0" smtClean="0"/>
          </a:p>
          <a:p>
            <a:r>
              <a:rPr lang="en-US" b="1" dirty="0" smtClean="0"/>
              <a:t>LIFEBOAT </a:t>
            </a:r>
            <a:r>
              <a:rPr lang="en-US" b="1" dirty="0"/>
              <a:t>DRILL</a:t>
            </a:r>
            <a:r>
              <a:rPr lang="en-US" dirty="0"/>
              <a:t/>
            </a:r>
            <a:br>
              <a:rPr lang="en-US" dirty="0"/>
            </a:br>
            <a:r>
              <a:rPr lang="en-US" dirty="0"/>
              <a:t>Mandatory lifeboat drill will be conducted before the ship departs Ft. Lauderdale Sunday afternoon.  Proceed from you cabin to the meeting area designated on your life jacket in your cabin or ask a crew member.</a:t>
            </a:r>
            <a:br>
              <a:rPr lang="en-US" dirty="0"/>
            </a:br>
            <a:endParaRPr lang="en-US" dirty="0" smtClean="0"/>
          </a:p>
          <a:p>
            <a:r>
              <a:rPr lang="en-US" b="1" dirty="0" smtClean="0"/>
              <a:t>LUGGAGE </a:t>
            </a:r>
            <a:r>
              <a:rPr lang="en-US" b="1" dirty="0"/>
              <a:t>TAGS  </a:t>
            </a:r>
            <a:r>
              <a:rPr lang="en-US" dirty="0"/>
              <a:t> </a:t>
            </a:r>
            <a:br>
              <a:rPr lang="en-US" dirty="0"/>
            </a:br>
            <a:r>
              <a:rPr lang="en-US" dirty="0"/>
              <a:t>If you have not printed luggage tags from the Celebrity site, don't worry: Plenty of them are available at the dock curbside when you arrive. </a:t>
            </a:r>
            <a:br>
              <a:rPr lang="en-US" dirty="0"/>
            </a:br>
            <a:endParaRPr lang="en-US" dirty="0" smtClean="0"/>
          </a:p>
          <a:p>
            <a:r>
              <a:rPr lang="en-US" b="1" dirty="0" smtClean="0"/>
              <a:t>MEET </a:t>
            </a:r>
            <a:r>
              <a:rPr lang="en-US" b="1" dirty="0"/>
              <a:t>&amp; GREET</a:t>
            </a:r>
            <a:r>
              <a:rPr lang="en-US" dirty="0"/>
              <a:t/>
            </a:r>
            <a:br>
              <a:rPr lang="en-US" dirty="0"/>
            </a:br>
            <a:r>
              <a:rPr lang="en-US" dirty="0"/>
              <a:t>You will receive your invitation on board.   Castaways Meet &amp; Greet is:  Come as you are.  Attend to have a chance to win a</a:t>
            </a:r>
            <a:r>
              <a:rPr lang="en-US" b="1" i="1" dirty="0"/>
              <a:t> door prize</a:t>
            </a:r>
            <a:r>
              <a:rPr lang="en-US" dirty="0"/>
              <a:t> and meet your other cruisers and Castaways' host couples on board</a:t>
            </a:r>
            <a:r>
              <a:rPr lang="en-US" dirty="0" smtClean="0"/>
              <a:t>.</a:t>
            </a:r>
          </a:p>
          <a:p>
            <a:r>
              <a:rPr lang="en-US" b="1" dirty="0"/>
              <a:t>SHORE EXCURSIONS</a:t>
            </a:r>
            <a:r>
              <a:rPr lang="en-US" dirty="0" smtClean="0"/>
              <a:t/>
            </a:r>
            <a:br>
              <a:rPr lang="en-US" dirty="0" smtClean="0"/>
            </a:br>
            <a:r>
              <a:rPr lang="en-US" dirty="0"/>
              <a:t>Can be arranged on board, subject to capacity restrictions.  See Guest services/Shore Excursions Desk, both on Deck # 3 Mid ship.   Once you board the ship, go directly to the Shore Excursions to order your tickets. </a:t>
            </a:r>
            <a:endParaRPr lang="en-US" dirty="0" smtClean="0"/>
          </a:p>
          <a:p>
            <a:r>
              <a:rPr lang="en-US" b="1" dirty="0"/>
              <a:t>SPA</a:t>
            </a:r>
            <a:r>
              <a:rPr lang="en-US" dirty="0" smtClean="0"/>
              <a:t/>
            </a:r>
            <a:br>
              <a:rPr lang="en-US" dirty="0" smtClean="0"/>
            </a:br>
            <a:r>
              <a:rPr lang="en-US" dirty="0"/>
              <a:t>Make your appointments as soon as you get on board.  Sea days fill up fast. </a:t>
            </a:r>
            <a:br>
              <a:rPr lang="en-US" dirty="0"/>
            </a:br>
            <a:endParaRPr lang="en-US" dirty="0" smtClean="0"/>
          </a:p>
        </p:txBody>
      </p:sp>
      <p:sp>
        <p:nvSpPr>
          <p:cNvPr id="13" name="Slide Number Placeholder 12"/>
          <p:cNvSpPr>
            <a:spLocks noGrp="1"/>
          </p:cNvSpPr>
          <p:nvPr>
            <p:ph type="sldNum" sz="quarter" idx="12"/>
          </p:nvPr>
        </p:nvSpPr>
        <p:spPr/>
        <p:txBody>
          <a:bodyPr/>
          <a:lstStyle/>
          <a:p>
            <a:fld id="{21EB31E9-CD1F-124E-A8DD-AF3628510D01}" type="slidenum">
              <a:rPr lang="en-US" smtClean="0"/>
              <a:t>11</a:t>
            </a:fld>
            <a:r>
              <a:rPr lang="en-US" dirty="0" smtClean="0"/>
              <a:t> James</a:t>
            </a:r>
            <a:endParaRPr lang="en-US" dirty="0"/>
          </a:p>
        </p:txBody>
      </p:sp>
    </p:spTree>
    <p:extLst>
      <p:ext uri="{BB962C8B-B14F-4D97-AF65-F5344CB8AC3E}">
        <p14:creationId xmlns:p14="http://schemas.microsoft.com/office/powerpoint/2010/main" val="105058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Bring</a:t>
            </a:r>
            <a:endParaRPr lang="en-US" dirty="0"/>
          </a:p>
        </p:txBody>
      </p:sp>
      <p:sp>
        <p:nvSpPr>
          <p:cNvPr id="3" name="Content Placeholder 2"/>
          <p:cNvSpPr>
            <a:spLocks noGrp="1"/>
          </p:cNvSpPr>
          <p:nvPr>
            <p:ph idx="1"/>
          </p:nvPr>
        </p:nvSpPr>
        <p:spPr/>
        <p:txBody>
          <a:bodyPr>
            <a:normAutofit/>
          </a:bodyPr>
          <a:lstStyle/>
          <a:p>
            <a:r>
              <a:rPr lang="en-US" b="1" dirty="0"/>
              <a:t>POWER </a:t>
            </a:r>
            <a:r>
              <a:rPr lang="en-US" b="1" dirty="0" smtClean="0"/>
              <a:t>BAR for more electrical outlets</a:t>
            </a:r>
          </a:p>
          <a:p>
            <a:r>
              <a:rPr lang="en-US" b="1" dirty="0" smtClean="0"/>
              <a:t>Compact Umbrella</a:t>
            </a:r>
          </a:p>
          <a:p>
            <a:r>
              <a:rPr lang="en-US" b="1" dirty="0" smtClean="0"/>
              <a:t>Extra Hangers</a:t>
            </a:r>
          </a:p>
          <a:p>
            <a:r>
              <a:rPr lang="en-US" b="1" dirty="0" smtClean="0"/>
              <a:t>Money</a:t>
            </a:r>
          </a:p>
          <a:p>
            <a:r>
              <a:rPr lang="en-US" b="1" dirty="0" smtClean="0"/>
              <a:t>PASSPORTS and Travel Documents</a:t>
            </a:r>
          </a:p>
          <a:p>
            <a:r>
              <a:rPr lang="en-US" b="1" dirty="0" smtClean="0"/>
              <a:t>Download our eBook and check out </a:t>
            </a:r>
            <a:br>
              <a:rPr lang="en-US" b="1" dirty="0" smtClean="0"/>
            </a:br>
            <a:r>
              <a:rPr lang="en-US" b="1" dirty="0" smtClean="0"/>
              <a:t>what to pack</a:t>
            </a:r>
          </a:p>
          <a:p>
            <a:endParaRPr lang="en-US" dirty="0"/>
          </a:p>
        </p:txBody>
      </p:sp>
      <p:sp>
        <p:nvSpPr>
          <p:cNvPr id="8" name="Slide Number Placeholder 7"/>
          <p:cNvSpPr>
            <a:spLocks noGrp="1"/>
          </p:cNvSpPr>
          <p:nvPr>
            <p:ph type="sldNum" sz="quarter" idx="12"/>
          </p:nvPr>
        </p:nvSpPr>
        <p:spPr/>
        <p:txBody>
          <a:bodyPr/>
          <a:lstStyle/>
          <a:p>
            <a:fld id="{21EB31E9-CD1F-124E-A8DD-AF3628510D01}" type="slidenum">
              <a:rPr lang="en-US" smtClean="0"/>
              <a:t>12</a:t>
            </a:fld>
            <a:r>
              <a:rPr lang="en-US" dirty="0" smtClean="0"/>
              <a:t> Gus</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8027" y="2197074"/>
            <a:ext cx="4193777" cy="3979889"/>
          </a:xfrm>
          <a:prstGeom prst="rect">
            <a:avLst/>
          </a:prstGeom>
        </p:spPr>
      </p:pic>
    </p:spTree>
    <p:extLst>
      <p:ext uri="{BB962C8B-B14F-4D97-AF65-F5344CB8AC3E}">
        <p14:creationId xmlns:p14="http://schemas.microsoft.com/office/powerpoint/2010/main" val="302252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Bliss Cruises	</a:t>
            </a:r>
            <a:endParaRPr lang="en-US" dirty="0"/>
          </a:p>
        </p:txBody>
      </p:sp>
      <p:sp>
        <p:nvSpPr>
          <p:cNvPr id="3" name="Content Placeholder 2"/>
          <p:cNvSpPr>
            <a:spLocks noGrp="1"/>
          </p:cNvSpPr>
          <p:nvPr>
            <p:ph idx="1"/>
          </p:nvPr>
        </p:nvSpPr>
        <p:spPr>
          <a:xfrm>
            <a:off x="714703" y="1825625"/>
            <a:ext cx="10639097" cy="4351338"/>
          </a:xfrm>
        </p:spPr>
        <p:txBody>
          <a:bodyPr>
            <a:normAutofit fontScale="92500" lnSpcReduction="10000"/>
          </a:bodyPr>
          <a:lstStyle/>
          <a:p>
            <a:r>
              <a:rPr lang="en-US" dirty="0" smtClean="0"/>
              <a:t>2017</a:t>
            </a:r>
            <a:r>
              <a:rPr lang="en-US" dirty="0"/>
              <a:t>   Bliss Cruise Celebrity SUMMIT - </a:t>
            </a:r>
            <a:r>
              <a:rPr lang="en-US" sz="2000" b="1" dirty="0"/>
              <a:t>March 20-25, 2017 </a:t>
            </a:r>
            <a:r>
              <a:rPr lang="en-US" sz="2000" dirty="0"/>
              <a:t> </a:t>
            </a:r>
            <a:br>
              <a:rPr lang="en-US" sz="2000" dirty="0"/>
            </a:br>
            <a:r>
              <a:rPr lang="en-US" sz="2000" dirty="0" smtClean="0"/>
              <a:t>Ft</a:t>
            </a:r>
            <a:r>
              <a:rPr lang="en-US" sz="2000" dirty="0"/>
              <a:t>. Lauderdale to </a:t>
            </a:r>
            <a:r>
              <a:rPr lang="en-US" sz="2000" dirty="0" err="1"/>
              <a:t>Progreso</a:t>
            </a:r>
            <a:r>
              <a:rPr lang="en-US" sz="2000" dirty="0"/>
              <a:t>, Mexico </a:t>
            </a:r>
            <a:r>
              <a:rPr lang="en-US" sz="2000" dirty="0" smtClean="0"/>
              <a:t>&amp; Cozumel – </a:t>
            </a:r>
            <a:br>
              <a:rPr lang="en-US" sz="2000" dirty="0" smtClean="0"/>
            </a:br>
            <a:r>
              <a:rPr lang="en-US" sz="2000" b="1" dirty="0" smtClean="0"/>
              <a:t>From </a:t>
            </a:r>
            <a:r>
              <a:rPr lang="en-US" sz="2000" b="1" dirty="0"/>
              <a:t>$625/person + tax  Couples Only , clothing </a:t>
            </a:r>
            <a:r>
              <a:rPr lang="en-US" sz="2000" b="1" dirty="0" smtClean="0"/>
              <a:t>optional</a:t>
            </a:r>
            <a:br>
              <a:rPr lang="en-US" sz="2000" b="1" dirty="0" smtClean="0"/>
            </a:br>
            <a:endParaRPr lang="en-US" sz="2000" b="1" dirty="0" smtClean="0"/>
          </a:p>
          <a:p>
            <a:pPr fontAlgn="base"/>
            <a:r>
              <a:rPr lang="en-US" dirty="0" smtClean="0"/>
              <a:t>2017</a:t>
            </a:r>
            <a:r>
              <a:rPr lang="en-US" dirty="0"/>
              <a:t>   Bliss Cruise Celebrity Equinox - </a:t>
            </a:r>
            <a:r>
              <a:rPr lang="en-US" sz="2000" b="1" dirty="0"/>
              <a:t>November 25-December 2, 2017 </a:t>
            </a:r>
            <a:r>
              <a:rPr lang="en-US" sz="2000" b="1" dirty="0" smtClean="0"/>
              <a:t/>
            </a:r>
            <a:br>
              <a:rPr lang="en-US" sz="2000" b="1" dirty="0" smtClean="0"/>
            </a:br>
            <a:r>
              <a:rPr lang="en-US" sz="2000" dirty="0" smtClean="0"/>
              <a:t>Miami</a:t>
            </a:r>
            <a:r>
              <a:rPr lang="en-US" sz="2000" dirty="0"/>
              <a:t>, Ponce (P.R.), St. Thomas, St. Kitts </a:t>
            </a:r>
            <a:r>
              <a:rPr lang="en-US" sz="2000" dirty="0" smtClean="0"/>
              <a:t>– </a:t>
            </a:r>
            <a:br>
              <a:rPr lang="en-US" sz="2000" dirty="0" smtClean="0"/>
            </a:br>
            <a:r>
              <a:rPr lang="en-US" sz="2000" b="1" dirty="0" smtClean="0"/>
              <a:t>From </a:t>
            </a:r>
            <a:r>
              <a:rPr lang="en-US" sz="2000" b="1" dirty="0"/>
              <a:t>$950/person + tax  Couples Only, clothing optional</a:t>
            </a:r>
            <a:br>
              <a:rPr lang="en-US" sz="2000" b="1" dirty="0"/>
            </a:br>
            <a:endParaRPr lang="en-US" sz="2000" dirty="0"/>
          </a:p>
          <a:p>
            <a:r>
              <a:rPr lang="en-US" dirty="0"/>
              <a:t>2018   Bliss Cruise RCL Freedom of the Seas </a:t>
            </a:r>
            <a:r>
              <a:rPr lang="en-US" sz="2000" b="1" dirty="0"/>
              <a:t>- November 4-10, 2018 </a:t>
            </a:r>
            <a:br>
              <a:rPr lang="en-US" sz="2000" b="1" dirty="0"/>
            </a:br>
            <a:r>
              <a:rPr lang="en-US" sz="2000" dirty="0"/>
              <a:t>This fabulous ship IS a Destination itself!   From Ft. Lauderdale with 3 full days at sea included plus ports of call:  Falmouth, Jamaica and Cozumel, Mexico </a:t>
            </a:r>
            <a:r>
              <a:rPr lang="en-US" sz="2000" dirty="0" smtClean="0"/>
              <a:t>– </a:t>
            </a:r>
            <a:br>
              <a:rPr lang="en-US" sz="2000" dirty="0" smtClean="0"/>
            </a:br>
            <a:r>
              <a:rPr lang="en-US" sz="2000" b="1" dirty="0" smtClean="0"/>
              <a:t>From </a:t>
            </a:r>
            <a:r>
              <a:rPr lang="en-US" sz="2000" b="1" dirty="0"/>
              <a:t>$875/person + tax/tips/port charges.    Couples Only, clothing optional</a:t>
            </a:r>
            <a:r>
              <a:rPr lang="en-US" sz="2000" dirty="0"/>
              <a:t/>
            </a:r>
            <a:br>
              <a:rPr lang="en-US" sz="2000" dirty="0"/>
            </a:br>
            <a:r>
              <a:rPr lang="en-US" dirty="0"/>
              <a:t/>
            </a:r>
            <a:br>
              <a:rPr lang="en-US" dirty="0"/>
            </a:br>
            <a:r>
              <a:rPr lang="en-US" sz="2600" b="1" i="1" dirty="0" smtClean="0"/>
              <a:t>Book early </a:t>
            </a:r>
            <a:r>
              <a:rPr lang="en-US" sz="2600" b="1" i="1" dirty="0"/>
              <a:t>for best value as cabin rates </a:t>
            </a:r>
            <a:r>
              <a:rPr lang="en-US" sz="2600" b="1" i="1" dirty="0" smtClean="0"/>
              <a:t>increase </a:t>
            </a:r>
            <a:r>
              <a:rPr lang="en-US" sz="2600" b="1" i="1" dirty="0"/>
              <a:t>as ships sell out.</a:t>
            </a:r>
          </a:p>
        </p:txBody>
      </p:sp>
      <p:sp>
        <p:nvSpPr>
          <p:cNvPr id="4" name="Slide Number Placeholder 3"/>
          <p:cNvSpPr>
            <a:spLocks noGrp="1"/>
          </p:cNvSpPr>
          <p:nvPr>
            <p:ph type="sldNum" sz="quarter" idx="12"/>
          </p:nvPr>
        </p:nvSpPr>
        <p:spPr/>
        <p:txBody>
          <a:bodyPr/>
          <a:lstStyle/>
          <a:p>
            <a:fld id="{21EB31E9-CD1F-124E-A8DD-AF3628510D01}" type="slidenum">
              <a:rPr lang="en-US" smtClean="0"/>
              <a:t>13</a:t>
            </a:fld>
            <a:r>
              <a:rPr lang="en-US" dirty="0" smtClean="0"/>
              <a:t> James</a:t>
            </a:r>
            <a:endParaRPr lang="en-US" dirty="0"/>
          </a:p>
        </p:txBody>
      </p:sp>
    </p:spTree>
    <p:extLst>
      <p:ext uri="{BB962C8B-B14F-4D97-AF65-F5344CB8AC3E}">
        <p14:creationId xmlns:p14="http://schemas.microsoft.com/office/powerpoint/2010/main" val="81980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r>
              <a:rPr lang="en-US" dirty="0" smtClean="0"/>
              <a:t>Thank you submitting your questions!</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14</a:t>
            </a:fld>
            <a:r>
              <a:rPr lang="en-US" smtClean="0"/>
              <a:t> James</a:t>
            </a:r>
            <a:endParaRPr lang="en-US" dirty="0"/>
          </a:p>
        </p:txBody>
      </p:sp>
      <p:sp>
        <p:nvSpPr>
          <p:cNvPr id="7" name="Rectangle 6"/>
          <p:cNvSpPr/>
          <p:nvPr/>
        </p:nvSpPr>
        <p:spPr>
          <a:xfrm>
            <a:off x="3856893" y="781615"/>
            <a:ext cx="2707160" cy="4708981"/>
          </a:xfrm>
          <a:prstGeom prst="rect">
            <a:avLst/>
          </a:prstGeom>
          <a:noFill/>
        </p:spPr>
        <p:txBody>
          <a:bodyPr wrap="square" lIns="91440" tIns="45720" rIns="91440" bIns="45720">
            <a:spAutoFit/>
          </a:bodyPr>
          <a:lstStyle/>
          <a:p>
            <a:pPr algn="ctr"/>
            <a:r>
              <a:rPr lang="en-US" sz="30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4633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 I take wine on board</a:t>
            </a:r>
            <a:r>
              <a:rPr lang="en-US" b="1" dirty="0" smtClean="0"/>
              <a:t>?</a:t>
            </a:r>
            <a:endParaRPr lang="en-US" dirty="0"/>
          </a:p>
        </p:txBody>
      </p:sp>
      <p:sp>
        <p:nvSpPr>
          <p:cNvPr id="3" name="Text Placeholder 2"/>
          <p:cNvSpPr>
            <a:spLocks noGrp="1"/>
          </p:cNvSpPr>
          <p:nvPr>
            <p:ph type="body" idx="1"/>
          </p:nvPr>
        </p:nvSpPr>
        <p:spPr/>
        <p:txBody>
          <a:bodyPr/>
          <a:lstStyle/>
          <a:p>
            <a:r>
              <a:rPr lang="en-US" b="1" dirty="0"/>
              <a:t>     </a:t>
            </a:r>
            <a:r>
              <a:rPr lang="en-US" dirty="0"/>
              <a:t>Yes,  2 -  750 ML bottles per cabin</a:t>
            </a:r>
          </a:p>
        </p:txBody>
      </p:sp>
      <p:sp>
        <p:nvSpPr>
          <p:cNvPr id="4" name="Slide Number Placeholder 3"/>
          <p:cNvSpPr>
            <a:spLocks noGrp="1"/>
          </p:cNvSpPr>
          <p:nvPr>
            <p:ph type="sldNum" sz="quarter" idx="12"/>
          </p:nvPr>
        </p:nvSpPr>
        <p:spPr/>
        <p:txBody>
          <a:bodyPr/>
          <a:lstStyle/>
          <a:p>
            <a:fld id="{21EB31E9-CD1F-124E-A8DD-AF3628510D01}" type="slidenum">
              <a:rPr lang="en-US" smtClean="0"/>
              <a:t>15</a:t>
            </a:fld>
            <a:endParaRPr lang="en-US" dirty="0"/>
          </a:p>
        </p:txBody>
      </p:sp>
    </p:spTree>
    <p:extLst>
      <p:ext uri="{BB962C8B-B14F-4D97-AF65-F5344CB8AC3E}">
        <p14:creationId xmlns:p14="http://schemas.microsoft.com/office/powerpoint/2010/main" val="29921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222222"/>
                </a:solidFill>
                <a:latin typeface="arial" charset="0"/>
              </a:rPr>
              <a:t>Where can I use the beverage package:</a:t>
            </a:r>
            <a:endParaRPr lang="en-US" dirty="0"/>
          </a:p>
        </p:txBody>
      </p:sp>
      <p:sp>
        <p:nvSpPr>
          <p:cNvPr id="3" name="Text Placeholder 2"/>
          <p:cNvSpPr>
            <a:spLocks noGrp="1"/>
          </p:cNvSpPr>
          <p:nvPr>
            <p:ph type="body" idx="1"/>
          </p:nvPr>
        </p:nvSpPr>
        <p:spPr/>
        <p:txBody>
          <a:bodyPr/>
          <a:lstStyle/>
          <a:p>
            <a:r>
              <a:rPr lang="en-US" dirty="0" smtClean="0"/>
              <a:t>Use this link to see the Celebrity FAQs</a:t>
            </a:r>
          </a:p>
          <a:p>
            <a:pPr lvl="0"/>
            <a:r>
              <a:rPr lang="en-US" altLang="en-US" dirty="0" smtClean="0">
                <a:solidFill>
                  <a:srgbClr val="1155CC"/>
                </a:solidFill>
                <a:latin typeface="arial" charset="0"/>
                <a:hlinkClick r:id="rId2"/>
              </a:rPr>
              <a:t>http</a:t>
            </a:r>
            <a:r>
              <a:rPr lang="en-US" altLang="en-US" dirty="0">
                <a:solidFill>
                  <a:srgbClr val="1155CC"/>
                </a:solidFill>
                <a:latin typeface="arial" charset="0"/>
                <a:hlinkClick r:id="rId2"/>
              </a:rPr>
              <a:t>://www.celebritycruises.com/frequently-asked-questions#faq5994</a:t>
            </a:r>
            <a:endParaRPr lang="en-US" altLang="en-US" sz="5400" dirty="0">
              <a:solidFill>
                <a:schemeClr val="tx1"/>
              </a:solidFill>
              <a:latin typeface="arial" charset="0"/>
            </a:endParaRPr>
          </a:p>
          <a:p>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16</a:t>
            </a:fld>
            <a:endParaRPr lang="en-US" dirty="0"/>
          </a:p>
        </p:txBody>
      </p:sp>
      <p:sp>
        <p:nvSpPr>
          <p:cNvPr id="8" name="AutoShape 4" descr="/images/webicon_green.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64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ATMs on board?</a:t>
            </a:r>
            <a:r>
              <a:rPr lang="en-US" dirty="0"/>
              <a:t>  </a:t>
            </a:r>
          </a:p>
        </p:txBody>
      </p:sp>
      <p:sp>
        <p:nvSpPr>
          <p:cNvPr id="3" name="Text Placeholder 2"/>
          <p:cNvSpPr>
            <a:spLocks noGrp="1"/>
          </p:cNvSpPr>
          <p:nvPr>
            <p:ph type="body" idx="1"/>
          </p:nvPr>
        </p:nvSpPr>
        <p:spPr/>
        <p:txBody>
          <a:bodyPr/>
          <a:lstStyle/>
          <a:p>
            <a:r>
              <a:rPr lang="en-US" dirty="0"/>
              <a:t>Yes    Also currency exchange at Guest Services</a:t>
            </a:r>
          </a:p>
        </p:txBody>
      </p:sp>
      <p:sp>
        <p:nvSpPr>
          <p:cNvPr id="4" name="Slide Number Placeholder 3"/>
          <p:cNvSpPr>
            <a:spLocks noGrp="1"/>
          </p:cNvSpPr>
          <p:nvPr>
            <p:ph type="sldNum" sz="quarter" idx="12"/>
          </p:nvPr>
        </p:nvSpPr>
        <p:spPr/>
        <p:txBody>
          <a:bodyPr/>
          <a:lstStyle/>
          <a:p>
            <a:fld id="{21EB31E9-CD1F-124E-A8DD-AF3628510D01}" type="slidenum">
              <a:rPr lang="en-US" smtClean="0"/>
              <a:t>17</a:t>
            </a:fld>
            <a:endParaRPr lang="en-US" dirty="0"/>
          </a:p>
        </p:txBody>
      </p:sp>
    </p:spTree>
    <p:extLst>
      <p:ext uri="{BB962C8B-B14F-4D97-AF65-F5344CB8AC3E}">
        <p14:creationId xmlns:p14="http://schemas.microsoft.com/office/powerpoint/2010/main" val="149824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Are DVDs in Cabins?</a:t>
            </a:r>
            <a:r>
              <a:rPr lang="en-US" dirty="0"/>
              <a:t>      </a:t>
            </a:r>
          </a:p>
        </p:txBody>
      </p:sp>
      <p:sp>
        <p:nvSpPr>
          <p:cNvPr id="3" name="Text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2"/>
          </p:nvPr>
        </p:nvSpPr>
        <p:spPr/>
        <p:txBody>
          <a:bodyPr/>
          <a:lstStyle/>
          <a:p>
            <a:fld id="{21EB31E9-CD1F-124E-A8DD-AF3628510D01}" type="slidenum">
              <a:rPr lang="en-US" smtClean="0"/>
              <a:t>18</a:t>
            </a:fld>
            <a:endParaRPr lang="en-US" dirty="0"/>
          </a:p>
        </p:txBody>
      </p:sp>
    </p:spTree>
    <p:extLst>
      <p:ext uri="{BB962C8B-B14F-4D97-AF65-F5344CB8AC3E}">
        <p14:creationId xmlns:p14="http://schemas.microsoft.com/office/powerpoint/2010/main" val="85499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Movies On Demand?  </a:t>
            </a:r>
            <a:endParaRPr lang="en-US" dirty="0"/>
          </a:p>
        </p:txBody>
      </p:sp>
      <p:sp>
        <p:nvSpPr>
          <p:cNvPr id="3" name="Text Placeholder 2"/>
          <p:cNvSpPr>
            <a:spLocks noGrp="1"/>
          </p:cNvSpPr>
          <p:nvPr>
            <p:ph type="body" idx="1"/>
          </p:nvPr>
        </p:nvSpPr>
        <p:spPr/>
        <p:txBody>
          <a:bodyPr/>
          <a:lstStyle/>
          <a:p>
            <a:r>
              <a:rPr lang="en-US" b="1" dirty="0"/>
              <a:t> </a:t>
            </a:r>
            <a:r>
              <a:rPr lang="en-US" dirty="0"/>
              <a:t>Yes, cost extra    </a:t>
            </a:r>
          </a:p>
        </p:txBody>
      </p:sp>
      <p:sp>
        <p:nvSpPr>
          <p:cNvPr id="4" name="Slide Number Placeholder 3"/>
          <p:cNvSpPr>
            <a:spLocks noGrp="1"/>
          </p:cNvSpPr>
          <p:nvPr>
            <p:ph type="sldNum" sz="quarter" idx="12"/>
          </p:nvPr>
        </p:nvSpPr>
        <p:spPr/>
        <p:txBody>
          <a:bodyPr/>
          <a:lstStyle/>
          <a:p>
            <a:fld id="{21EB31E9-CD1F-124E-A8DD-AF3628510D01}" type="slidenum">
              <a:rPr lang="en-US" smtClean="0"/>
              <a:t>19</a:t>
            </a:fld>
            <a:endParaRPr lang="en-US" dirty="0"/>
          </a:p>
        </p:txBody>
      </p:sp>
    </p:spTree>
    <p:extLst>
      <p:ext uri="{BB962C8B-B14F-4D97-AF65-F5344CB8AC3E}">
        <p14:creationId xmlns:p14="http://schemas.microsoft.com/office/powerpoint/2010/main" val="90416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2624" y="39716"/>
            <a:ext cx="3932237" cy="1600200"/>
          </a:xfrm>
        </p:spPr>
        <p:txBody>
          <a:bodyPr/>
          <a:lstStyle/>
          <a:p>
            <a:r>
              <a:rPr lang="en-US" dirty="0" smtClean="0"/>
              <a:t>Your Hosts</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27434" y="2096844"/>
            <a:ext cx="2614854" cy="2621450"/>
          </a:xfrm>
        </p:spPr>
      </p:pic>
      <p:sp>
        <p:nvSpPr>
          <p:cNvPr id="8" name="Text Placeholder 7"/>
          <p:cNvSpPr>
            <a:spLocks noGrp="1"/>
          </p:cNvSpPr>
          <p:nvPr>
            <p:ph type="body" sz="half" idx="2"/>
          </p:nvPr>
        </p:nvSpPr>
        <p:spPr>
          <a:xfrm>
            <a:off x="587677" y="1941651"/>
            <a:ext cx="3932237" cy="3811588"/>
          </a:xfrm>
        </p:spPr>
        <p:txBody>
          <a:bodyPr/>
          <a:lstStyle/>
          <a:p>
            <a:r>
              <a:rPr lang="en-US" dirty="0" smtClean="0"/>
              <a:t>James and Champagne</a:t>
            </a:r>
          </a:p>
          <a:p>
            <a:r>
              <a:rPr lang="en-US" dirty="0" smtClean="0"/>
              <a:t>Jennifer</a:t>
            </a:r>
          </a:p>
          <a:p>
            <a:r>
              <a:rPr lang="en-US" dirty="0" smtClean="0"/>
              <a:t>Gus and </a:t>
            </a:r>
            <a:r>
              <a:rPr lang="en-US" dirty="0" err="1" smtClean="0"/>
              <a:t>Marylin</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118" y="2057401"/>
            <a:ext cx="2025252" cy="2700337"/>
          </a:xfrm>
          <a:prstGeom prst="rect">
            <a:avLst/>
          </a:prstGeom>
        </p:spPr>
      </p:pic>
      <p:sp>
        <p:nvSpPr>
          <p:cNvPr id="13" name="TextBox 12"/>
          <p:cNvSpPr txBox="1"/>
          <p:nvPr/>
        </p:nvSpPr>
        <p:spPr>
          <a:xfrm>
            <a:off x="1516284" y="5671595"/>
            <a:ext cx="6007260" cy="369332"/>
          </a:xfrm>
          <a:prstGeom prst="rect">
            <a:avLst/>
          </a:prstGeom>
          <a:noFill/>
        </p:spPr>
        <p:txBody>
          <a:bodyPr wrap="square" rtlCol="0">
            <a:spAutoFit/>
          </a:bodyPr>
          <a:lstStyle/>
          <a:p>
            <a:r>
              <a:rPr lang="is-IS" dirty="0" smtClean="0"/>
              <a:t>James</a:t>
            </a:r>
            <a:r>
              <a:rPr lang="is-IS" dirty="0"/>
              <a:t>                     Cell Phone   </a:t>
            </a:r>
            <a:r>
              <a:rPr lang="is-IS" dirty="0">
                <a:hlinkClick r:id="rId4" action="ppaction://hlinkfile"/>
              </a:rPr>
              <a:t>281-660-4190</a:t>
            </a:r>
            <a:endParaRPr lang="en-US" dirty="0"/>
          </a:p>
        </p:txBody>
      </p:sp>
      <p:sp>
        <p:nvSpPr>
          <p:cNvPr id="14" name="Slide Number Placeholder 13"/>
          <p:cNvSpPr>
            <a:spLocks noGrp="1"/>
          </p:cNvSpPr>
          <p:nvPr>
            <p:ph type="sldNum" sz="quarter" idx="12"/>
          </p:nvPr>
        </p:nvSpPr>
        <p:spPr/>
        <p:txBody>
          <a:bodyPr/>
          <a:lstStyle/>
          <a:p>
            <a:fld id="{21EB31E9-CD1F-124E-A8DD-AF3628510D01}" type="slidenum">
              <a:rPr lang="en-US" smtClean="0"/>
              <a:t>2</a:t>
            </a:fld>
            <a:r>
              <a:rPr lang="en-US" dirty="0"/>
              <a:t> </a:t>
            </a:r>
            <a:r>
              <a:rPr lang="en-US" dirty="0" smtClean="0"/>
              <a:t> Robert</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77200" y="2096844"/>
            <a:ext cx="2532184" cy="2621450"/>
          </a:xfrm>
          <a:prstGeom prst="rect">
            <a:avLst/>
          </a:prstGeom>
        </p:spPr>
      </p:pic>
    </p:spTree>
    <p:extLst>
      <p:ext uri="{BB962C8B-B14F-4D97-AF65-F5344CB8AC3E}">
        <p14:creationId xmlns:p14="http://schemas.microsoft.com/office/powerpoint/2010/main" val="856399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What are the cabin cabin amenities in each stateroom?   </a:t>
            </a:r>
            <a:endParaRPr lang="en-US" dirty="0"/>
          </a:p>
        </p:txBody>
      </p:sp>
      <p:sp>
        <p:nvSpPr>
          <p:cNvPr id="3" name="Text Placeholder 2"/>
          <p:cNvSpPr>
            <a:spLocks noGrp="1"/>
          </p:cNvSpPr>
          <p:nvPr>
            <p:ph type="body" idx="1"/>
          </p:nvPr>
        </p:nvSpPr>
        <p:spPr/>
        <p:txBody>
          <a:bodyPr/>
          <a:lstStyle/>
          <a:p>
            <a:r>
              <a:rPr lang="en-US" dirty="0" smtClean="0"/>
              <a:t>These two Celebrity FAQs explain this in detail.</a:t>
            </a:r>
          </a:p>
          <a:p>
            <a:r>
              <a:rPr lang="en-US" dirty="0">
                <a:hlinkClick r:id="rId2"/>
              </a:rPr>
              <a:t>http://</a:t>
            </a:r>
            <a:r>
              <a:rPr lang="en-US" dirty="0" smtClean="0">
                <a:hlinkClick r:id="rId2"/>
              </a:rPr>
              <a:t>www.celebritycruises.com/onboard-celebrity/staterooms</a:t>
            </a:r>
            <a:endParaRPr lang="en-US" dirty="0" smtClean="0"/>
          </a:p>
          <a:p>
            <a:r>
              <a:rPr lang="en-US" dirty="0">
                <a:hlinkClick r:id="rId3"/>
              </a:rPr>
              <a:t>http://www.celebritycruises.com/frequently-asked-questions#faq5993</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20</a:t>
            </a:fld>
            <a:endParaRPr lang="en-US" dirty="0"/>
          </a:p>
        </p:txBody>
      </p:sp>
      <p:sp>
        <p:nvSpPr>
          <p:cNvPr id="5" name="Rectangle 1"/>
          <p:cNvSpPr>
            <a:spLocks noChangeArrowheads="1"/>
          </p:cNvSpPr>
          <p:nvPr/>
        </p:nvSpPr>
        <p:spPr bwMode="auto">
          <a:xfrm>
            <a:off x="152400" y="152400"/>
            <a:ext cx="12192000" cy="0"/>
          </a:xfrm>
          <a:prstGeom prst="rect">
            <a:avLst/>
          </a:prstGeom>
          <a:solidFill>
            <a:srgbClr val="B8EA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r>
              <a:rPr kumimoji="0" lang="en-US" altLang="en-US" sz="1900" b="0" i="0" u="none" strike="noStrike" cap="none" normalizeH="0" baseline="0" dirty="0">
                <a:ln>
                  <a:noFill/>
                </a:ln>
                <a:solidFill>
                  <a:srgbClr val="1155CC"/>
                </a:solidFill>
                <a:effectLst/>
                <a:latin typeface="arial" charset="0"/>
                <a:hlinkClick r:id="rId2"/>
              </a:rPr>
              <a:t>h</a:t>
            </a:r>
            <a:r>
              <a:rPr kumimoji="0" lang="en-US" altLang="en-US" sz="900" b="0" i="0" u="none" strike="noStrike" cap="none" normalizeH="0" baseline="0" dirty="0">
                <a:ln>
                  <a:noFill/>
                </a:ln>
                <a:solidFill>
                  <a:srgbClr val="1155CC"/>
                </a:solidFill>
                <a:effectLst/>
                <a:latin typeface="arial" charset="0"/>
                <a:hlinkClick r:id="rId2"/>
              </a:rPr>
              <a:t>ttp://www.celebritycruises.com/onboard-celebrity/staterooms</a:t>
            </a:r>
            <a:r>
              <a:rPr kumimoji="0" lang="en-US" altLang="en-US" sz="800" b="1" i="0" u="none" strike="noStrike" cap="none" normalizeH="0" baseline="0" dirty="0">
                <a:ln>
                  <a:noFill/>
                </a:ln>
                <a:effectLst/>
              </a:rPr>
              <a:t/>
            </a:r>
            <a:br>
              <a:rPr kumimoji="0" lang="en-US" altLang="en-US" sz="800" b="1" i="0" u="none" strike="noStrike" cap="none" normalizeH="0" baseline="0" dirty="0">
                <a:ln>
                  <a:noFill/>
                </a:ln>
                <a:effectLst/>
              </a:rPr>
            </a:br>
            <a:r>
              <a:rPr kumimoji="0" lang="en-US" altLang="en-US" sz="1800" b="0" i="0" u="none" strike="noStrike" cap="none" normalizeH="0" baseline="0" dirty="0">
                <a:ln>
                  <a:noFill/>
                </a:ln>
                <a:solidFill>
                  <a:schemeClr val="tx1"/>
                </a:solidFill>
                <a:effectLst/>
                <a:latin typeface="arial" charset="0"/>
              </a:rPr>
              <a:t>  </a:t>
            </a:r>
            <a:r>
              <a:rPr kumimoji="0" lang="en-US" altLang="en-US" sz="1900" b="0" i="0" u="none" strike="noStrike" cap="none" normalizeH="0" baseline="0" dirty="0">
                <a:ln>
                  <a:noFill/>
                </a:ln>
                <a:solidFill>
                  <a:srgbClr val="1155CC"/>
                </a:solidFill>
                <a:effectLst/>
                <a:latin typeface="arial" charset="0"/>
                <a:hlinkClick r:id="rId3"/>
              </a:rPr>
              <a:t>h</a:t>
            </a:r>
            <a:r>
              <a:rPr kumimoji="0" lang="en-US" altLang="en-US" sz="900" b="0" i="0" u="none" strike="noStrike" cap="none" normalizeH="0" baseline="0" dirty="0">
                <a:ln>
                  <a:noFill/>
                </a:ln>
                <a:solidFill>
                  <a:srgbClr val="1155CC"/>
                </a:solidFill>
                <a:effectLst/>
                <a:latin typeface="arial" charset="0"/>
                <a:hlinkClick r:id="rId3"/>
              </a:rPr>
              <a:t>ttp://www.celebritycruises.com/frequently-asked-questions#faq5993</a:t>
            </a:r>
            <a:endParaRPr kumimoji="0" lang="en-US" altLang="en-US" sz="1800" b="0" i="0" u="none" strike="noStrike" cap="none" normalizeH="0" baseline="0" dirty="0">
              <a:ln>
                <a:noFill/>
              </a:ln>
              <a:solidFill>
                <a:schemeClr val="tx1"/>
              </a:solidFill>
              <a:effectLst/>
              <a:latin typeface="arial" charset="0"/>
            </a:endParaRPr>
          </a:p>
        </p:txBody>
      </p:sp>
      <p:sp>
        <p:nvSpPr>
          <p:cNvPr id="6" name="AutoShape 2" descr="/images/webicon_green.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images/webicon_green.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903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White Night:    </a:t>
            </a:r>
            <a:r>
              <a:rPr lang="en-US" b="1" dirty="0" smtClean="0"/>
              <a:t/>
            </a:r>
            <a:br>
              <a:rPr lang="en-US" b="1" dirty="0" smtClean="0"/>
            </a:br>
            <a:r>
              <a:rPr lang="en-US" b="1" dirty="0" smtClean="0"/>
              <a:t>What </a:t>
            </a:r>
            <a:r>
              <a:rPr lang="en-US" b="1" dirty="0"/>
              <a:t>to wear, gals?   </a:t>
            </a:r>
            <a:endParaRPr lang="en-US" dirty="0"/>
          </a:p>
        </p:txBody>
      </p:sp>
      <p:sp>
        <p:nvSpPr>
          <p:cNvPr id="3" name="Text Placeholder 2"/>
          <p:cNvSpPr>
            <a:spLocks noGrp="1"/>
          </p:cNvSpPr>
          <p:nvPr>
            <p:ph type="body" idx="1"/>
          </p:nvPr>
        </p:nvSpPr>
        <p:spPr/>
        <p:txBody>
          <a:bodyPr/>
          <a:lstStyle/>
          <a:p>
            <a:r>
              <a:rPr lang="en-US" dirty="0"/>
              <a:t>Lingerie or evening wear while dining? Change into lingerie after dining.</a:t>
            </a:r>
          </a:p>
        </p:txBody>
      </p:sp>
      <p:sp>
        <p:nvSpPr>
          <p:cNvPr id="4" name="Slide Number Placeholder 3"/>
          <p:cNvSpPr>
            <a:spLocks noGrp="1"/>
          </p:cNvSpPr>
          <p:nvPr>
            <p:ph type="sldNum" sz="quarter" idx="12"/>
          </p:nvPr>
        </p:nvSpPr>
        <p:spPr/>
        <p:txBody>
          <a:bodyPr/>
          <a:lstStyle/>
          <a:p>
            <a:fld id="{21EB31E9-CD1F-124E-A8DD-AF3628510D01}" type="slidenum">
              <a:rPr lang="en-US" smtClean="0"/>
              <a:t>21</a:t>
            </a:fld>
            <a:endParaRPr lang="en-US" dirty="0"/>
          </a:p>
        </p:txBody>
      </p:sp>
    </p:spTree>
    <p:extLst>
      <p:ext uri="{BB962C8B-B14F-4D97-AF65-F5344CB8AC3E}">
        <p14:creationId xmlns:p14="http://schemas.microsoft.com/office/powerpoint/2010/main" val="8491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Nude shore excursions?  </a:t>
            </a:r>
            <a:r>
              <a:rPr lang="en-US" dirty="0"/>
              <a:t>   St Maarten? </a:t>
            </a:r>
          </a:p>
        </p:txBody>
      </p:sp>
      <p:sp>
        <p:nvSpPr>
          <p:cNvPr id="3" name="Text Placeholder 2"/>
          <p:cNvSpPr>
            <a:spLocks noGrp="1"/>
          </p:cNvSpPr>
          <p:nvPr>
            <p:ph type="body" idx="1"/>
          </p:nvPr>
        </p:nvSpPr>
        <p:spPr/>
        <p:txBody>
          <a:bodyPr/>
          <a:lstStyle/>
          <a:p>
            <a:r>
              <a:rPr lang="en-US" dirty="0"/>
              <a:t>No group visit permitted for Orient Beach </a:t>
            </a:r>
            <a:endParaRPr lang="en-US" dirty="0" smtClean="0"/>
          </a:p>
          <a:p>
            <a:r>
              <a:rPr lang="en-US" dirty="0" smtClean="0"/>
              <a:t>The locals </a:t>
            </a:r>
            <a:r>
              <a:rPr lang="en-US" dirty="0"/>
              <a:t>do not want mass tourism on their beach</a:t>
            </a:r>
          </a:p>
        </p:txBody>
      </p:sp>
      <p:sp>
        <p:nvSpPr>
          <p:cNvPr id="4" name="Slide Number Placeholder 3"/>
          <p:cNvSpPr>
            <a:spLocks noGrp="1"/>
          </p:cNvSpPr>
          <p:nvPr>
            <p:ph type="sldNum" sz="quarter" idx="12"/>
          </p:nvPr>
        </p:nvSpPr>
        <p:spPr/>
        <p:txBody>
          <a:bodyPr/>
          <a:lstStyle/>
          <a:p>
            <a:fld id="{21EB31E9-CD1F-124E-A8DD-AF3628510D01}" type="slidenum">
              <a:rPr lang="en-US" smtClean="0"/>
              <a:t>22</a:t>
            </a:fld>
            <a:endParaRPr lang="en-US" dirty="0"/>
          </a:p>
        </p:txBody>
      </p:sp>
    </p:spTree>
    <p:extLst>
      <p:ext uri="{BB962C8B-B14F-4D97-AF65-F5344CB8AC3E}">
        <p14:creationId xmlns:p14="http://schemas.microsoft.com/office/powerpoint/2010/main" val="127814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24 Hour coffee? </a:t>
            </a:r>
            <a:r>
              <a:rPr lang="en-US" dirty="0"/>
              <a:t>  </a:t>
            </a:r>
          </a:p>
        </p:txBody>
      </p:sp>
      <p:sp>
        <p:nvSpPr>
          <p:cNvPr id="3" name="Text Placeholder 2"/>
          <p:cNvSpPr>
            <a:spLocks noGrp="1"/>
          </p:cNvSpPr>
          <p:nvPr>
            <p:ph type="body" idx="1"/>
          </p:nvPr>
        </p:nvSpPr>
        <p:spPr/>
        <p:txBody>
          <a:bodyPr/>
          <a:lstStyle/>
          <a:p>
            <a:r>
              <a:rPr lang="en-US" dirty="0" err="1"/>
              <a:t>Oceanview</a:t>
            </a:r>
            <a:r>
              <a:rPr lang="en-US" dirty="0"/>
              <a:t> Cafe  or  24-hour room service</a:t>
            </a:r>
          </a:p>
        </p:txBody>
      </p:sp>
      <p:sp>
        <p:nvSpPr>
          <p:cNvPr id="4" name="Slide Number Placeholder 3"/>
          <p:cNvSpPr>
            <a:spLocks noGrp="1"/>
          </p:cNvSpPr>
          <p:nvPr>
            <p:ph type="sldNum" sz="quarter" idx="12"/>
          </p:nvPr>
        </p:nvSpPr>
        <p:spPr/>
        <p:txBody>
          <a:bodyPr/>
          <a:lstStyle/>
          <a:p>
            <a:fld id="{21EB31E9-CD1F-124E-A8DD-AF3628510D01}" type="slidenum">
              <a:rPr lang="en-US" smtClean="0"/>
              <a:t>23</a:t>
            </a:fld>
            <a:endParaRPr lang="en-US" dirty="0"/>
          </a:p>
        </p:txBody>
      </p:sp>
    </p:spTree>
    <p:extLst>
      <p:ext uri="{BB962C8B-B14F-4D97-AF65-F5344CB8AC3E}">
        <p14:creationId xmlns:p14="http://schemas.microsoft.com/office/powerpoint/2010/main" val="634505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Do cabins have steam irons? </a:t>
            </a:r>
            <a:r>
              <a:rPr lang="en-US" dirty="0"/>
              <a:t>  </a:t>
            </a:r>
          </a:p>
        </p:txBody>
      </p:sp>
      <p:sp>
        <p:nvSpPr>
          <p:cNvPr id="3" name="Text Placeholder 2"/>
          <p:cNvSpPr>
            <a:spLocks noGrp="1"/>
          </p:cNvSpPr>
          <p:nvPr>
            <p:ph type="body" idx="1"/>
          </p:nvPr>
        </p:nvSpPr>
        <p:spPr/>
        <p:txBody>
          <a:bodyPr/>
          <a:lstStyle/>
          <a:p>
            <a:r>
              <a:rPr lang="en-US" dirty="0"/>
              <a:t>No, but laundry, pressing and dry cleaning service is available on board</a:t>
            </a:r>
          </a:p>
        </p:txBody>
      </p:sp>
      <p:sp>
        <p:nvSpPr>
          <p:cNvPr id="4" name="Slide Number Placeholder 3"/>
          <p:cNvSpPr>
            <a:spLocks noGrp="1"/>
          </p:cNvSpPr>
          <p:nvPr>
            <p:ph type="sldNum" sz="quarter" idx="12"/>
          </p:nvPr>
        </p:nvSpPr>
        <p:spPr/>
        <p:txBody>
          <a:bodyPr/>
          <a:lstStyle/>
          <a:p>
            <a:fld id="{21EB31E9-CD1F-124E-A8DD-AF3628510D01}" type="slidenum">
              <a:rPr lang="en-US" smtClean="0"/>
              <a:t>24</a:t>
            </a:fld>
            <a:endParaRPr lang="en-US" dirty="0"/>
          </a:p>
        </p:txBody>
      </p:sp>
    </p:spTree>
    <p:extLst>
      <p:ext uri="{BB962C8B-B14F-4D97-AF65-F5344CB8AC3E}">
        <p14:creationId xmlns:p14="http://schemas.microsoft.com/office/powerpoint/2010/main" val="45864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Dining after partying late at night/early morning? </a:t>
            </a:r>
            <a:r>
              <a:rPr lang="en-US" dirty="0"/>
              <a:t>  </a:t>
            </a:r>
          </a:p>
        </p:txBody>
      </p:sp>
      <p:sp>
        <p:nvSpPr>
          <p:cNvPr id="3" name="Text Placeholder 2"/>
          <p:cNvSpPr>
            <a:spLocks noGrp="1"/>
          </p:cNvSpPr>
          <p:nvPr>
            <p:ph type="body" idx="1"/>
          </p:nvPr>
        </p:nvSpPr>
        <p:spPr/>
        <p:txBody>
          <a:bodyPr/>
          <a:lstStyle/>
          <a:p>
            <a:r>
              <a:rPr lang="en-US" dirty="0" err="1"/>
              <a:t>Oceanview</a:t>
            </a:r>
            <a:r>
              <a:rPr lang="en-US" dirty="0"/>
              <a:t> Cafe - Aft    Re-opens late Midnight </a:t>
            </a:r>
            <a:r>
              <a:rPr lang="en-US" dirty="0" smtClean="0"/>
              <a:t>to 4 </a:t>
            </a:r>
            <a:r>
              <a:rPr lang="en-US" dirty="0"/>
              <a:t>AM  </a:t>
            </a:r>
            <a:endParaRPr lang="en-US" dirty="0" smtClean="0"/>
          </a:p>
          <a:p>
            <a:r>
              <a:rPr lang="en-US" dirty="0" smtClean="0"/>
              <a:t>(</a:t>
            </a:r>
            <a:r>
              <a:rPr lang="en-US" dirty="0"/>
              <a:t>Hours are estimated)</a:t>
            </a:r>
          </a:p>
        </p:txBody>
      </p:sp>
      <p:sp>
        <p:nvSpPr>
          <p:cNvPr id="4" name="Slide Number Placeholder 3"/>
          <p:cNvSpPr>
            <a:spLocks noGrp="1"/>
          </p:cNvSpPr>
          <p:nvPr>
            <p:ph type="sldNum" sz="quarter" idx="12"/>
          </p:nvPr>
        </p:nvSpPr>
        <p:spPr/>
        <p:txBody>
          <a:bodyPr/>
          <a:lstStyle/>
          <a:p>
            <a:fld id="{21EB31E9-CD1F-124E-A8DD-AF3628510D01}" type="slidenum">
              <a:rPr lang="en-US" smtClean="0"/>
              <a:t>25</a:t>
            </a:fld>
            <a:endParaRPr lang="en-US" dirty="0"/>
          </a:p>
        </p:txBody>
      </p:sp>
    </p:spTree>
    <p:extLst>
      <p:ext uri="{BB962C8B-B14F-4D97-AF65-F5344CB8AC3E}">
        <p14:creationId xmlns:p14="http://schemas.microsoft.com/office/powerpoint/2010/main" val="137802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the </a:t>
            </a:r>
            <a:r>
              <a:rPr lang="en-US" dirty="0" err="1" smtClean="0"/>
              <a:t>Zika</a:t>
            </a:r>
            <a:r>
              <a:rPr lang="en-US" dirty="0" smtClean="0"/>
              <a:t> virus?</a:t>
            </a:r>
            <a:endParaRPr lang="en-US" dirty="0"/>
          </a:p>
        </p:txBody>
      </p:sp>
      <p:sp>
        <p:nvSpPr>
          <p:cNvPr id="3" name="Text Placeholder 2"/>
          <p:cNvSpPr>
            <a:spLocks noGrp="1"/>
          </p:cNvSpPr>
          <p:nvPr>
            <p:ph type="body" idx="1"/>
          </p:nvPr>
        </p:nvSpPr>
        <p:spPr/>
        <p:txBody>
          <a:bodyPr/>
          <a:lstStyle/>
          <a:p>
            <a:r>
              <a:rPr lang="en-US" dirty="0" smtClean="0"/>
              <a:t>Please use this link to learn more</a:t>
            </a:r>
            <a:br>
              <a:rPr lang="en-US" dirty="0" smtClean="0"/>
            </a:br>
            <a:r>
              <a:rPr lang="en-US" dirty="0">
                <a:hlinkClick r:id="rId2"/>
              </a:rPr>
              <a:t>http://www.celebritycruises.com/frequently-asked-questions#faq5994</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26</a:t>
            </a:fld>
            <a:endParaRPr lang="en-US" dirty="0"/>
          </a:p>
        </p:txBody>
      </p:sp>
      <p:sp>
        <p:nvSpPr>
          <p:cNvPr id="6" name="AutoShape 2" descr="/images/webicon_green.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597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 I still pre-purchase shore excursions on line </a:t>
            </a:r>
            <a:r>
              <a:rPr lang="en-US" b="1" dirty="0" smtClean="0"/>
              <a:t>with </a:t>
            </a:r>
            <a:r>
              <a:rPr lang="en-US" b="1" dirty="0"/>
              <a:t>Celebrity?</a:t>
            </a:r>
            <a:endParaRPr lang="en-US" dirty="0"/>
          </a:p>
        </p:txBody>
      </p:sp>
      <p:sp>
        <p:nvSpPr>
          <p:cNvPr id="3" name="Text Placeholder 2"/>
          <p:cNvSpPr>
            <a:spLocks noGrp="1"/>
          </p:cNvSpPr>
          <p:nvPr>
            <p:ph type="body" idx="1"/>
          </p:nvPr>
        </p:nvSpPr>
        <p:spPr/>
        <p:txBody>
          <a:bodyPr/>
          <a:lstStyle/>
          <a:p>
            <a:r>
              <a:rPr lang="en-US" dirty="0" smtClean="0"/>
              <a:t>Yes – Jennifer can fill us in a bit more</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27</a:t>
            </a:fld>
            <a:endParaRPr lang="en-US" dirty="0"/>
          </a:p>
        </p:txBody>
      </p:sp>
    </p:spTree>
    <p:extLst>
      <p:ext uri="{BB962C8B-B14F-4D97-AF65-F5344CB8AC3E}">
        <p14:creationId xmlns:p14="http://schemas.microsoft.com/office/powerpoint/2010/main" val="128414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Numerous Internet Questions</a:t>
            </a:r>
            <a:r>
              <a:rPr lang="en-US" dirty="0"/>
              <a:t>:  </a:t>
            </a:r>
          </a:p>
        </p:txBody>
      </p:sp>
      <p:sp>
        <p:nvSpPr>
          <p:cNvPr id="3" name="Text Placeholder 2"/>
          <p:cNvSpPr>
            <a:spLocks noGrp="1"/>
          </p:cNvSpPr>
          <p:nvPr>
            <p:ph type="body" idx="1"/>
          </p:nvPr>
        </p:nvSpPr>
        <p:spPr/>
        <p:txBody>
          <a:bodyPr>
            <a:normAutofit fontScale="92500" lnSpcReduction="10000"/>
          </a:bodyPr>
          <a:lstStyle/>
          <a:p>
            <a:r>
              <a:rPr lang="en-US" dirty="0"/>
              <a:t>Long explanation....covered in FAQ section</a:t>
            </a:r>
            <a:r>
              <a:rPr lang="en-US" dirty="0" smtClean="0"/>
              <a:t>:</a:t>
            </a:r>
          </a:p>
          <a:p>
            <a:r>
              <a:rPr lang="en-US" dirty="0">
                <a:hlinkClick r:id="rId2"/>
              </a:rPr>
              <a:t>http://</a:t>
            </a:r>
            <a:r>
              <a:rPr lang="en-US" dirty="0" smtClean="0">
                <a:hlinkClick r:id="rId2"/>
              </a:rPr>
              <a:t>www.celebritycruises.com/frequently-asked-questions</a:t>
            </a:r>
            <a:endParaRPr lang="en-US" dirty="0" smtClean="0"/>
          </a:p>
          <a:p>
            <a:r>
              <a:rPr lang="en-US" dirty="0"/>
              <a:t>According to the Celebrity Reservations </a:t>
            </a:r>
            <a:r>
              <a:rPr lang="en-US" dirty="0" smtClean="0"/>
              <a:t>office: Silhouette </a:t>
            </a:r>
            <a:r>
              <a:rPr lang="en-US" dirty="0"/>
              <a:t>includes the </a:t>
            </a:r>
            <a:r>
              <a:rPr lang="en-US" dirty="0" err="1"/>
              <a:t>Xcelerate</a:t>
            </a:r>
            <a:r>
              <a:rPr lang="en-US" dirty="0"/>
              <a:t> package.  Questions?   Call </a:t>
            </a:r>
            <a:r>
              <a:rPr lang="en-US" dirty="0">
                <a:hlinkClick r:id="rId3" action="ppaction://hlinkfile"/>
              </a:rPr>
              <a:t>800-647-2251</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28</a:t>
            </a:fld>
            <a:endParaRPr lang="en-US" dirty="0"/>
          </a:p>
        </p:txBody>
      </p:sp>
    </p:spTree>
    <p:extLst>
      <p:ext uri="{BB962C8B-B14F-4D97-AF65-F5344CB8AC3E}">
        <p14:creationId xmlns:p14="http://schemas.microsoft.com/office/powerpoint/2010/main" val="53466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our friends/relatives contact us on the ship for an urgent phone call?</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a:hlinkClick r:id="rId2" action="ppaction://hlinkfile"/>
              </a:rPr>
              <a:t>(877) 266-1020</a:t>
            </a:r>
            <a:r>
              <a:rPr lang="en-US" dirty="0"/>
              <a:t>   Friends or family can reach you 24 hours a day via Celebrity's Satellite Service. Your friends and family can contact the ship by calling </a:t>
            </a:r>
            <a:r>
              <a:rPr lang="en-US" dirty="0">
                <a:hlinkClick r:id="rId2" action="ppaction://hlinkfile"/>
              </a:rPr>
              <a:t>(877) 266-1020</a:t>
            </a:r>
            <a:r>
              <a:rPr lang="en-US" dirty="0"/>
              <a:t>. From outside the U.S., they can call </a:t>
            </a:r>
            <a:r>
              <a:rPr lang="en-US" dirty="0">
                <a:hlinkClick r:id="rId3" action="ppaction://hlinkfile"/>
              </a:rPr>
              <a:t>(732) 335-3296</a:t>
            </a:r>
            <a:r>
              <a:rPr lang="en-US" dirty="0"/>
              <a:t>.</a:t>
            </a:r>
            <a:r>
              <a:rPr lang="en-US" b="1" dirty="0"/>
              <a:t/>
            </a:r>
            <a:br>
              <a:rPr lang="en-US" b="1" dirty="0"/>
            </a:br>
            <a:endParaRPr lang="en-US" dirty="0"/>
          </a:p>
          <a:p>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29</a:t>
            </a:fld>
            <a:endParaRPr lang="en-US" dirty="0"/>
          </a:p>
        </p:txBody>
      </p:sp>
    </p:spTree>
    <p:extLst>
      <p:ext uri="{BB962C8B-B14F-4D97-AF65-F5344CB8AC3E}">
        <p14:creationId xmlns:p14="http://schemas.microsoft.com/office/powerpoint/2010/main" val="171190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Welcome to Bliss Cruise 2016</a:t>
            </a:r>
            <a:endParaRPr lang="en-US" dirty="0"/>
          </a:p>
        </p:txBody>
      </p:sp>
      <p:sp>
        <p:nvSpPr>
          <p:cNvPr id="6" name="Content Placeholder 5"/>
          <p:cNvSpPr>
            <a:spLocks noGrp="1"/>
          </p:cNvSpPr>
          <p:nvPr>
            <p:ph idx="1"/>
          </p:nvPr>
        </p:nvSpPr>
        <p:spPr/>
        <p:txBody>
          <a:bodyPr/>
          <a:lstStyle/>
          <a:p>
            <a:pPr marL="0" indent="0">
              <a:buNone/>
            </a:pPr>
            <a:r>
              <a:rPr lang="en-US" sz="4000" dirty="0" smtClean="0"/>
              <a:t>The goal of this webinar is to make sure you have the most fun possible!</a:t>
            </a:r>
          </a:p>
          <a:p>
            <a:endParaRPr lang="en-US" dirty="0"/>
          </a:p>
          <a:p>
            <a:r>
              <a:rPr lang="en-US" dirty="0" smtClean="0"/>
              <a:t>This webinar is being recorded and is </a:t>
            </a:r>
            <a:br>
              <a:rPr lang="en-US" dirty="0" smtClean="0"/>
            </a:br>
            <a:r>
              <a:rPr lang="en-US" dirty="0" smtClean="0"/>
              <a:t>available for download in the morning</a:t>
            </a:r>
          </a:p>
          <a:p>
            <a:r>
              <a:rPr lang="en-US" dirty="0" smtClean="0"/>
              <a:t>A copy of the nude cruising eBook and the </a:t>
            </a:r>
            <a:br>
              <a:rPr lang="en-US" dirty="0" smtClean="0"/>
            </a:br>
            <a:r>
              <a:rPr lang="en-US" dirty="0" smtClean="0"/>
              <a:t>cruising checklist will also be available.</a:t>
            </a:r>
          </a:p>
        </p:txBody>
      </p:sp>
      <p:sp>
        <p:nvSpPr>
          <p:cNvPr id="7" name="Slide Number Placeholder 6"/>
          <p:cNvSpPr>
            <a:spLocks noGrp="1"/>
          </p:cNvSpPr>
          <p:nvPr>
            <p:ph type="sldNum" sz="quarter" idx="12"/>
          </p:nvPr>
        </p:nvSpPr>
        <p:spPr/>
        <p:txBody>
          <a:bodyPr/>
          <a:lstStyle/>
          <a:p>
            <a:fld id="{21EB31E9-CD1F-124E-A8DD-AF3628510D01}" type="slidenum">
              <a:rPr lang="en-US" smtClean="0"/>
              <a:t>3</a:t>
            </a:fld>
            <a:r>
              <a:rPr lang="en-US" dirty="0" smtClean="0"/>
              <a:t> Donna</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7294" y="3477718"/>
            <a:ext cx="3019783" cy="2000116"/>
          </a:xfrm>
          <a:prstGeom prst="rect">
            <a:avLst/>
          </a:prstGeom>
        </p:spPr>
      </p:pic>
    </p:spTree>
    <p:extLst>
      <p:ext uri="{BB962C8B-B14F-4D97-AF65-F5344CB8AC3E}">
        <p14:creationId xmlns:p14="http://schemas.microsoft.com/office/powerpoint/2010/main" val="1825941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3918"/>
            <a:ext cx="10515600" cy="1905336"/>
          </a:xfrm>
        </p:spPr>
        <p:txBody>
          <a:bodyPr/>
          <a:lstStyle/>
          <a:p>
            <a:r>
              <a:rPr lang="en-US" b="1" dirty="0"/>
              <a:t>What is Dress Code for the Bliss Cruise?</a:t>
            </a:r>
            <a:endParaRPr lang="en-US" dirty="0"/>
          </a:p>
        </p:txBody>
      </p:sp>
      <p:sp>
        <p:nvSpPr>
          <p:cNvPr id="3" name="Text Placeholder 2"/>
          <p:cNvSpPr>
            <a:spLocks noGrp="1"/>
          </p:cNvSpPr>
          <p:nvPr>
            <p:ph type="body" idx="1"/>
          </p:nvPr>
        </p:nvSpPr>
        <p:spPr>
          <a:xfrm>
            <a:off x="831850" y="4012602"/>
            <a:ext cx="10515600" cy="2343747"/>
          </a:xfrm>
        </p:spPr>
        <p:txBody>
          <a:bodyPr>
            <a:normAutofit fontScale="55000" lnSpcReduction="20000"/>
          </a:bodyPr>
          <a:lstStyle/>
          <a:p>
            <a:r>
              <a:rPr lang="en-US" dirty="0"/>
              <a:t>There is no "Official" Dress Code. A few things to keep in mind.  Main Dining Room: Club Wear is recommend, Most guest dress to impress. Pasties are welcomed with sheer or gauze covering the pasties. If no underwear, a towel will be provided at the entrance to the dining rooms</a:t>
            </a:r>
            <a:r>
              <a:rPr lang="en-US" dirty="0" smtClean="0"/>
              <a:t>.</a:t>
            </a:r>
          </a:p>
          <a:p>
            <a:r>
              <a:rPr lang="en-US" dirty="0"/>
              <a:t/>
            </a:r>
            <a:br>
              <a:rPr lang="en-US" dirty="0"/>
            </a:br>
            <a:r>
              <a:rPr lang="en-US" dirty="0"/>
              <a:t>No </a:t>
            </a:r>
            <a:r>
              <a:rPr lang="en-US" dirty="0" smtClean="0"/>
              <a:t>bare feet </a:t>
            </a:r>
            <a:r>
              <a:rPr lang="en-US" dirty="0"/>
              <a:t>in any dining rooms</a:t>
            </a:r>
            <a:r>
              <a:rPr lang="en-US" dirty="0" smtClean="0"/>
              <a:t>. Most </a:t>
            </a:r>
            <a:r>
              <a:rPr lang="en-US" dirty="0"/>
              <a:t>guests change into themed costumes after dinner with the exception of "White Night" Nudity: Nudity is only allowed on outside decks, playrooms, and the sauna. </a:t>
            </a:r>
            <a:endParaRPr lang="en-US" dirty="0" smtClean="0"/>
          </a:p>
          <a:p>
            <a:r>
              <a:rPr lang="en-US" dirty="0" smtClean="0"/>
              <a:t>You </a:t>
            </a:r>
            <a:r>
              <a:rPr lang="en-US" dirty="0"/>
              <a:t>cannot go nude in any elevator, you must be covered. </a:t>
            </a:r>
            <a:endParaRPr lang="en-US" dirty="0" smtClean="0"/>
          </a:p>
          <a:p>
            <a:r>
              <a:rPr lang="en-US" dirty="0"/>
              <a:t>Topless is permitted once inside the discos.. No nudity permitted while in any port of call, unless instructed by the ship's captain, even if you are on your own balcony</a:t>
            </a:r>
            <a:r>
              <a:rPr lang="en-US" dirty="0" smtClean="0"/>
              <a:t>.</a:t>
            </a:r>
          </a:p>
          <a:p>
            <a:r>
              <a:rPr lang="en-US" dirty="0"/>
              <a:t/>
            </a:r>
            <a:br>
              <a:rPr lang="en-US" dirty="0"/>
            </a:br>
            <a:r>
              <a:rPr lang="en-US" dirty="0"/>
              <a:t>For the party rooms you must be dressed to enter, even with just a robe.  You disrobe inside the party room.  </a:t>
            </a:r>
          </a:p>
        </p:txBody>
      </p:sp>
      <p:sp>
        <p:nvSpPr>
          <p:cNvPr id="4" name="Slide Number Placeholder 3"/>
          <p:cNvSpPr>
            <a:spLocks noGrp="1"/>
          </p:cNvSpPr>
          <p:nvPr>
            <p:ph type="sldNum" sz="quarter" idx="12"/>
          </p:nvPr>
        </p:nvSpPr>
        <p:spPr/>
        <p:txBody>
          <a:bodyPr/>
          <a:lstStyle/>
          <a:p>
            <a:fld id="{21EB31E9-CD1F-124E-A8DD-AF3628510D01}" type="slidenum">
              <a:rPr lang="en-US" smtClean="0"/>
              <a:t>30</a:t>
            </a:fld>
            <a:endParaRPr lang="en-US" dirty="0"/>
          </a:p>
        </p:txBody>
      </p:sp>
    </p:spTree>
    <p:extLst>
      <p:ext uri="{BB962C8B-B14F-4D97-AF65-F5344CB8AC3E}">
        <p14:creationId xmlns:p14="http://schemas.microsoft.com/office/powerpoint/2010/main" val="178716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the cruise?</a:t>
            </a:r>
            <a:endParaRPr lang="en-US" dirty="0"/>
          </a:p>
        </p:txBody>
      </p:sp>
      <p:sp>
        <p:nvSpPr>
          <p:cNvPr id="3" name="Text Placeholder 2"/>
          <p:cNvSpPr>
            <a:spLocks noGrp="1"/>
          </p:cNvSpPr>
          <p:nvPr>
            <p:ph type="body" idx="1"/>
          </p:nvPr>
        </p:nvSpPr>
        <p:spPr/>
        <p:txBody>
          <a:bodyPr/>
          <a:lstStyle/>
          <a:p>
            <a:r>
              <a:rPr lang="en-US" dirty="0"/>
              <a:t>This </a:t>
            </a:r>
            <a:r>
              <a:rPr lang="en-US" dirty="0" smtClean="0"/>
              <a:t>Celebrity </a:t>
            </a:r>
            <a:r>
              <a:rPr lang="en-US" dirty="0"/>
              <a:t>FAQ tells you more:</a:t>
            </a:r>
            <a:endParaRPr lang="en-US" dirty="0" smtClean="0">
              <a:hlinkClick r:id="rId2"/>
            </a:endParaRPr>
          </a:p>
          <a:p>
            <a:endParaRPr lang="en-US" sz="1300" dirty="0">
              <a:hlinkClick r:id="rId2"/>
            </a:endParaRPr>
          </a:p>
          <a:p>
            <a:r>
              <a:rPr lang="en-US" dirty="0" smtClean="0">
                <a:hlinkClick r:id="rId2"/>
              </a:rPr>
              <a:t>http</a:t>
            </a:r>
            <a:r>
              <a:rPr lang="en-US" dirty="0">
                <a:hlinkClick r:id="rId2"/>
              </a:rPr>
              <a:t>://www.celebritycruises.com/frequently-asked-questions#faq5993</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31</a:t>
            </a:fld>
            <a:endParaRPr lang="en-US" dirty="0"/>
          </a:p>
        </p:txBody>
      </p:sp>
    </p:spTree>
    <p:extLst>
      <p:ext uri="{BB962C8B-B14F-4D97-AF65-F5344CB8AC3E}">
        <p14:creationId xmlns:p14="http://schemas.microsoft.com/office/powerpoint/2010/main" val="171087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 Use the Celebrity Cruise FAQs</a:t>
            </a:r>
            <a:endParaRPr lang="en-US" dirty="0"/>
          </a:p>
        </p:txBody>
      </p:sp>
      <p:sp>
        <p:nvSpPr>
          <p:cNvPr id="3" name="Text Placeholder 2"/>
          <p:cNvSpPr>
            <a:spLocks noGrp="1"/>
          </p:cNvSpPr>
          <p:nvPr>
            <p:ph type="body" idx="1"/>
          </p:nvPr>
        </p:nvSpPr>
        <p:spPr/>
        <p:txBody>
          <a:bodyPr/>
          <a:lstStyle/>
          <a:p>
            <a:r>
              <a:rPr lang="en-US" dirty="0" smtClean="0"/>
              <a:t>Or, give us a call at Castaways Travel 800 470-2020</a:t>
            </a:r>
          </a:p>
          <a:p>
            <a:r>
              <a:rPr lang="en-US" dirty="0">
                <a:hlinkClick r:id="rId2"/>
              </a:rPr>
              <a:t>http://www.celebritycruises.com/frequently-asked-questions</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32</a:t>
            </a:fld>
            <a:endParaRPr lang="en-US" dirty="0"/>
          </a:p>
        </p:txBody>
      </p:sp>
    </p:spTree>
    <p:extLst>
      <p:ext uri="{BB962C8B-B14F-4D97-AF65-F5344CB8AC3E}">
        <p14:creationId xmlns:p14="http://schemas.microsoft.com/office/powerpoint/2010/main" val="72800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tonight’s presentation</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http://</a:t>
            </a:r>
            <a:r>
              <a:rPr lang="en-US" dirty="0" err="1" smtClean="0"/>
              <a:t>castawaystravel.com</a:t>
            </a:r>
            <a:r>
              <a:rPr lang="en-US" dirty="0" smtClean="0"/>
              <a:t>/bliss2016/</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33</a:t>
            </a:fld>
            <a:endParaRPr lang="en-US" dirty="0"/>
          </a:p>
        </p:txBody>
      </p:sp>
    </p:spTree>
    <p:extLst>
      <p:ext uri="{BB962C8B-B14F-4D97-AF65-F5344CB8AC3E}">
        <p14:creationId xmlns:p14="http://schemas.microsoft.com/office/powerpoint/2010/main" val="184851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Agenda</a:t>
            </a:r>
            <a:endParaRPr lang="en-US" dirty="0"/>
          </a:p>
        </p:txBody>
      </p:sp>
      <p:sp>
        <p:nvSpPr>
          <p:cNvPr id="3" name="Content Placeholder 2"/>
          <p:cNvSpPr>
            <a:spLocks noGrp="1"/>
          </p:cNvSpPr>
          <p:nvPr>
            <p:ph idx="1"/>
          </p:nvPr>
        </p:nvSpPr>
        <p:spPr/>
        <p:txBody>
          <a:bodyPr/>
          <a:lstStyle/>
          <a:p>
            <a:r>
              <a:rPr lang="en-US" dirty="0" smtClean="0"/>
              <a:t>Cruise Itinerary</a:t>
            </a:r>
          </a:p>
          <a:p>
            <a:r>
              <a:rPr lang="en-US" dirty="0" smtClean="0"/>
              <a:t>Cruise Special Events</a:t>
            </a:r>
          </a:p>
          <a:p>
            <a:r>
              <a:rPr lang="en-US" dirty="0" smtClean="0"/>
              <a:t>Theme Nights</a:t>
            </a:r>
          </a:p>
          <a:p>
            <a:r>
              <a:rPr lang="en-US" dirty="0" smtClean="0"/>
              <a:t>Passport Reminder</a:t>
            </a:r>
          </a:p>
          <a:p>
            <a:r>
              <a:rPr lang="en-US" dirty="0" smtClean="0"/>
              <a:t>Credit Cards</a:t>
            </a:r>
          </a:p>
          <a:p>
            <a:r>
              <a:rPr lang="en-US" dirty="0" smtClean="0"/>
              <a:t>Top Cruise Tips</a:t>
            </a:r>
          </a:p>
          <a:p>
            <a:r>
              <a:rPr lang="en-US" dirty="0" smtClean="0"/>
              <a:t>Questions and Answers</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4</a:t>
            </a:fld>
            <a:r>
              <a:rPr lang="en-US" dirty="0" smtClean="0"/>
              <a:t> Jennifer</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9035" y="0"/>
            <a:ext cx="4563165" cy="4563165"/>
          </a:xfrm>
          <a:prstGeom prst="rect">
            <a:avLst/>
          </a:prstGeom>
        </p:spPr>
      </p:pic>
    </p:spTree>
    <p:extLst>
      <p:ext uri="{BB962C8B-B14F-4D97-AF65-F5344CB8AC3E}">
        <p14:creationId xmlns:p14="http://schemas.microsoft.com/office/powerpoint/2010/main" val="15211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Itinerary	</a:t>
            </a:r>
            <a:endParaRPr lang="en-US" dirty="0"/>
          </a:p>
        </p:txBody>
      </p:sp>
      <p:sp>
        <p:nvSpPr>
          <p:cNvPr id="3" name="Content Placeholder 2"/>
          <p:cNvSpPr>
            <a:spLocks noGrp="1"/>
          </p:cNvSpPr>
          <p:nvPr>
            <p:ph idx="1"/>
          </p:nvPr>
        </p:nvSpPr>
        <p:spPr>
          <a:xfrm>
            <a:off x="241739" y="1825625"/>
            <a:ext cx="11950262" cy="4301906"/>
          </a:xfrm>
        </p:spPr>
        <p:txBody>
          <a:bodyPr>
            <a:normAutofit/>
          </a:bodyPr>
          <a:lstStyle/>
          <a:p>
            <a:pPr fontAlgn="base"/>
            <a:r>
              <a:rPr lang="en-US" sz="2400" dirty="0"/>
              <a:t>Sunday November 27, 2016 – </a:t>
            </a:r>
            <a:r>
              <a:rPr lang="en-US" sz="2400" b="1" dirty="0"/>
              <a:t> Ft. Lauderdale, Florida</a:t>
            </a:r>
            <a:r>
              <a:rPr lang="en-US" sz="2400" dirty="0"/>
              <a:t>  – 4 PM </a:t>
            </a:r>
            <a:r>
              <a:rPr lang="en-US" sz="2400" dirty="0" smtClean="0"/>
              <a:t>Dock</a:t>
            </a:r>
          </a:p>
          <a:p>
            <a:pPr fontAlgn="base"/>
            <a:r>
              <a:rPr lang="en-US" sz="2400" dirty="0" smtClean="0"/>
              <a:t>Monday </a:t>
            </a:r>
            <a:r>
              <a:rPr lang="en-US" sz="2400" dirty="0"/>
              <a:t>November 28, 2016  –</a:t>
            </a:r>
            <a:r>
              <a:rPr lang="en-US" sz="2400" b="1" dirty="0"/>
              <a:t> At </a:t>
            </a:r>
            <a:r>
              <a:rPr lang="en-US" sz="2400" b="1" dirty="0" smtClean="0"/>
              <a:t>Sea</a:t>
            </a:r>
            <a:endParaRPr lang="en-US" sz="2400" dirty="0"/>
          </a:p>
          <a:p>
            <a:pPr fontAlgn="base"/>
            <a:r>
              <a:rPr lang="en-US" sz="2400" dirty="0" smtClean="0"/>
              <a:t>Tuesday </a:t>
            </a:r>
            <a:r>
              <a:rPr lang="en-US" sz="2400" dirty="0"/>
              <a:t>November 29, 2016  – </a:t>
            </a:r>
            <a:r>
              <a:rPr lang="en-US" sz="2400" b="1" dirty="0"/>
              <a:t>San Juan, Puerto Rico</a:t>
            </a:r>
            <a:r>
              <a:rPr lang="en-US" sz="2400" dirty="0"/>
              <a:t> – 3 PM – 9:30 PM </a:t>
            </a:r>
            <a:r>
              <a:rPr lang="en-US" sz="2400" dirty="0" smtClean="0"/>
              <a:t>Dock</a:t>
            </a:r>
          </a:p>
          <a:p>
            <a:pPr fontAlgn="base"/>
            <a:r>
              <a:rPr lang="en-US" sz="2400" dirty="0" smtClean="0"/>
              <a:t>Wednesday </a:t>
            </a:r>
            <a:r>
              <a:rPr lang="en-US" sz="2400" dirty="0"/>
              <a:t>November 30, 2016  – </a:t>
            </a:r>
            <a:r>
              <a:rPr lang="en-US" sz="2400" b="1" dirty="0"/>
              <a:t>St. Croix, USVI</a:t>
            </a:r>
            <a:r>
              <a:rPr lang="en-US" sz="2400" dirty="0"/>
              <a:t> – 8 AM – 5 PM </a:t>
            </a:r>
            <a:r>
              <a:rPr lang="en-US" sz="2400" dirty="0" smtClean="0"/>
              <a:t>Dock</a:t>
            </a:r>
          </a:p>
          <a:p>
            <a:pPr fontAlgn="base"/>
            <a:r>
              <a:rPr lang="en-US" sz="2400" dirty="0" smtClean="0"/>
              <a:t>Thursday </a:t>
            </a:r>
            <a:r>
              <a:rPr lang="en-US" sz="2400" dirty="0"/>
              <a:t>December 1, 2016  – </a:t>
            </a:r>
            <a:r>
              <a:rPr lang="en-US" sz="2400" b="1" dirty="0"/>
              <a:t>St. </a:t>
            </a:r>
            <a:r>
              <a:rPr lang="en-US" sz="2400" b="1" dirty="0" smtClean="0"/>
              <a:t>Maarten</a:t>
            </a:r>
            <a:r>
              <a:rPr lang="en-US" sz="2400" dirty="0"/>
              <a:t>  – 8 AM – 5 PM </a:t>
            </a:r>
            <a:r>
              <a:rPr lang="en-US" sz="2400" dirty="0" smtClean="0"/>
              <a:t>Dock</a:t>
            </a:r>
          </a:p>
          <a:p>
            <a:pPr fontAlgn="base"/>
            <a:r>
              <a:rPr lang="en-US" sz="2400" dirty="0" smtClean="0"/>
              <a:t>Friday </a:t>
            </a:r>
            <a:r>
              <a:rPr lang="en-US" sz="2400" dirty="0"/>
              <a:t>December 2, 2016  – </a:t>
            </a:r>
            <a:r>
              <a:rPr lang="en-US" sz="2400" b="1" dirty="0"/>
              <a:t>At </a:t>
            </a:r>
            <a:r>
              <a:rPr lang="en-US" sz="2400" b="1" dirty="0" smtClean="0"/>
              <a:t>Sea</a:t>
            </a:r>
            <a:endParaRPr lang="en-US" sz="2400" dirty="0"/>
          </a:p>
          <a:p>
            <a:pPr fontAlgn="base"/>
            <a:r>
              <a:rPr lang="en-US" sz="2400" dirty="0" smtClean="0"/>
              <a:t>Saturday </a:t>
            </a:r>
            <a:r>
              <a:rPr lang="en-US" sz="2400" dirty="0"/>
              <a:t>December 3, 2016  –</a:t>
            </a:r>
            <a:r>
              <a:rPr lang="en-US" sz="2400" b="1" dirty="0"/>
              <a:t> At </a:t>
            </a:r>
            <a:r>
              <a:rPr lang="en-US" sz="2400" b="1" dirty="0" smtClean="0"/>
              <a:t>Sea</a:t>
            </a:r>
            <a:endParaRPr lang="en-US" sz="2400" dirty="0"/>
          </a:p>
          <a:p>
            <a:pPr fontAlgn="base"/>
            <a:r>
              <a:rPr lang="en-US" sz="2400" dirty="0" smtClean="0"/>
              <a:t>Sunday </a:t>
            </a:r>
            <a:r>
              <a:rPr lang="en-US" sz="2400" dirty="0"/>
              <a:t>December 4, 2016  –</a:t>
            </a:r>
            <a:r>
              <a:rPr lang="en-US" sz="2400" b="1" dirty="0"/>
              <a:t> Ft. Lauderdale, Florida</a:t>
            </a:r>
            <a:r>
              <a:rPr lang="en-US" sz="2400" dirty="0"/>
              <a:t> – 7 AM Dock</a:t>
            </a:r>
          </a:p>
          <a:p>
            <a:pPr marL="0" indent="0" fontAlgn="base">
              <a:buNone/>
            </a:pPr>
            <a:r>
              <a:rPr lang="en-US" sz="1800" i="1" dirty="0" smtClean="0"/>
              <a:t/>
            </a:r>
            <a:br>
              <a:rPr lang="en-US" sz="1800" i="1" dirty="0" smtClean="0"/>
            </a:br>
            <a:r>
              <a:rPr lang="en-US" sz="1800" i="1" dirty="0" smtClean="0"/>
              <a:t>       * </a:t>
            </a:r>
            <a:r>
              <a:rPr lang="en-US" sz="1800" i="1" dirty="0"/>
              <a:t>All itineraries are subject to change without notice.</a:t>
            </a:r>
          </a:p>
          <a:p>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5</a:t>
            </a:fld>
            <a:r>
              <a:rPr lang="en-US" dirty="0" smtClean="0"/>
              <a:t> James</a:t>
            </a:r>
            <a:endParaRPr lang="en-US" dirty="0"/>
          </a:p>
        </p:txBody>
      </p:sp>
    </p:spTree>
    <p:extLst>
      <p:ext uri="{BB962C8B-B14F-4D97-AF65-F5344CB8AC3E}">
        <p14:creationId xmlns:p14="http://schemas.microsoft.com/office/powerpoint/2010/main" val="206418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Events</a:t>
            </a:r>
            <a:br>
              <a:rPr lang="en-US" dirty="0" smtClean="0"/>
            </a:br>
            <a:r>
              <a:rPr lang="en-US" sz="2200" i="1" dirty="0">
                <a:latin typeface="+mn-lt"/>
              </a:rPr>
              <a:t>Subject to change, check your official program</a:t>
            </a:r>
          </a:p>
        </p:txBody>
      </p:sp>
      <p:sp>
        <p:nvSpPr>
          <p:cNvPr id="3" name="Content Placeholder 2"/>
          <p:cNvSpPr>
            <a:spLocks noGrp="1"/>
          </p:cNvSpPr>
          <p:nvPr>
            <p:ph idx="1"/>
          </p:nvPr>
        </p:nvSpPr>
        <p:spPr>
          <a:xfrm>
            <a:off x="577517" y="1646238"/>
            <a:ext cx="10776283" cy="5032375"/>
          </a:xfrm>
        </p:spPr>
        <p:txBody>
          <a:bodyPr>
            <a:normAutofit fontScale="40000" lnSpcReduction="20000"/>
          </a:bodyPr>
          <a:lstStyle/>
          <a:p>
            <a:r>
              <a:rPr lang="en-US" sz="3700" dirty="0" smtClean="0">
                <a:solidFill>
                  <a:srgbClr val="FF0000"/>
                </a:solidFill>
              </a:rPr>
              <a:t>Castaways</a:t>
            </a:r>
            <a:r>
              <a:rPr lang="en-US" sz="3700" dirty="0">
                <a:solidFill>
                  <a:srgbClr val="FF0000"/>
                </a:solidFill>
              </a:rPr>
              <a:t> Official Meet &amp; Greet      </a:t>
            </a:r>
            <a:r>
              <a:rPr lang="en-US" dirty="0"/>
              <a:t/>
            </a:r>
            <a:br>
              <a:rPr lang="en-US" dirty="0"/>
            </a:br>
            <a:r>
              <a:rPr lang="en-US" dirty="0"/>
              <a:t/>
            </a:r>
            <a:br>
              <a:rPr lang="en-US" dirty="0"/>
            </a:br>
            <a:r>
              <a:rPr lang="en-US" dirty="0"/>
              <a:t>Day 2 Monday, November 28     From 4-5 PM - FREE Cruise Drawing, Must Be Present to Win.   Drinks (beer, wine, rum punch), snacks, music &amp; </a:t>
            </a:r>
            <a:r>
              <a:rPr lang="en-US" dirty="0" smtClean="0"/>
              <a:t>Fun    Sky </a:t>
            </a:r>
            <a:br>
              <a:rPr lang="en-US" dirty="0" smtClean="0"/>
            </a:br>
            <a:r>
              <a:rPr lang="en-US" dirty="0" smtClean="0"/>
              <a:t/>
            </a:r>
            <a:br>
              <a:rPr lang="en-US" dirty="0" smtClean="0"/>
            </a:br>
            <a:r>
              <a:rPr lang="en-US" dirty="0" smtClean="0"/>
              <a:t>Observation </a:t>
            </a:r>
            <a:r>
              <a:rPr lang="en-US" dirty="0"/>
              <a:t>Lounge.  Deck 14 Forward  Castaways clients only,   Come as you are...shorts, swim suits, </a:t>
            </a:r>
            <a:r>
              <a:rPr lang="en-US" dirty="0" smtClean="0"/>
              <a:t>whatever    Pick </a:t>
            </a:r>
            <a:r>
              <a:rPr lang="en-US" dirty="0"/>
              <a:t>up your name necklaces from Dave &amp; Debbie</a:t>
            </a:r>
            <a:br>
              <a:rPr lang="en-US" dirty="0"/>
            </a:br>
            <a:endParaRPr lang="en-US" dirty="0"/>
          </a:p>
          <a:p>
            <a:r>
              <a:rPr lang="en-US" sz="3700" dirty="0">
                <a:solidFill>
                  <a:srgbClr val="FF0000"/>
                </a:solidFill>
              </a:rPr>
              <a:t>Champagne's</a:t>
            </a:r>
            <a:r>
              <a:rPr lang="en-US" sz="3700" dirty="0">
                <a:solidFill>
                  <a:srgbClr val="FF0000"/>
                </a:solidFill>
              </a:rPr>
              <a:t>  Newcomers Questions &amp; Answer</a:t>
            </a:r>
            <a:r>
              <a:rPr lang="en-US" dirty="0"/>
              <a:t>s</a:t>
            </a:r>
            <a:br>
              <a:rPr lang="en-US" dirty="0"/>
            </a:br>
            <a:r>
              <a:rPr lang="en-US" dirty="0"/>
              <a:t/>
            </a:r>
            <a:br>
              <a:rPr lang="en-US" dirty="0"/>
            </a:br>
            <a:r>
              <a:rPr lang="en-US" dirty="0"/>
              <a:t>Day 1  Sunday  November 27  4:30 PM    Quasar Lounge  Deck 4 Forward</a:t>
            </a:r>
            <a:br>
              <a:rPr lang="en-US" dirty="0"/>
            </a:br>
            <a:r>
              <a:rPr lang="en-US" dirty="0"/>
              <a:t> </a:t>
            </a:r>
          </a:p>
          <a:p>
            <a:r>
              <a:rPr lang="en-US" sz="3700" dirty="0">
                <a:solidFill>
                  <a:srgbClr val="FF0000"/>
                </a:solidFill>
              </a:rPr>
              <a:t>Daily</a:t>
            </a:r>
            <a:r>
              <a:rPr lang="en-US" sz="3700" dirty="0">
                <a:solidFill>
                  <a:srgbClr val="FF0000"/>
                </a:solidFill>
              </a:rPr>
              <a:t> Meet &amp; Greet Cash Bar </a:t>
            </a:r>
            <a:r>
              <a:rPr lang="en-US" dirty="0"/>
              <a:t>– "Champagne’s Martini Bar"/Crush   </a:t>
            </a:r>
            <a:br>
              <a:rPr lang="en-US" dirty="0"/>
            </a:br>
            <a:r>
              <a:rPr lang="en-US" dirty="0"/>
              <a:t/>
            </a:r>
            <a:br>
              <a:rPr lang="en-US" dirty="0"/>
            </a:br>
            <a:r>
              <a:rPr lang="en-US" dirty="0"/>
              <a:t>Come as you are.   6 PM - 7 PM  Visit "Champagne's  Martini  Bar" - Cash Bar Deck 4 Mid ship (excludes Day 1 and San Juan stop)</a:t>
            </a:r>
            <a:br>
              <a:rPr lang="en-US" dirty="0"/>
            </a:br>
            <a:r>
              <a:rPr lang="en-US" dirty="0"/>
              <a:t/>
            </a:r>
            <a:br>
              <a:rPr lang="en-US" dirty="0"/>
            </a:br>
            <a:r>
              <a:rPr lang="en-US" dirty="0"/>
              <a:t>Sign up for your next Bliss Cruise with Jennifer &amp; Marylin from Castaways Travel</a:t>
            </a:r>
            <a:br>
              <a:rPr lang="en-US" dirty="0"/>
            </a:br>
            <a:r>
              <a:rPr lang="en-US" dirty="0"/>
              <a:t/>
            </a:r>
            <a:br>
              <a:rPr lang="en-US" dirty="0"/>
            </a:br>
            <a:endParaRPr lang="en-US" dirty="0"/>
          </a:p>
          <a:p>
            <a:r>
              <a:rPr lang="en-US" sz="3700" dirty="0">
                <a:solidFill>
                  <a:srgbClr val="FF0000"/>
                </a:solidFill>
              </a:rPr>
              <a:t>Castaways</a:t>
            </a:r>
            <a:r>
              <a:rPr lang="en-US" sz="3700" dirty="0">
                <a:solidFill>
                  <a:srgbClr val="FF0000"/>
                </a:solidFill>
              </a:rPr>
              <a:t> Private Luncheon* </a:t>
            </a:r>
            <a:r>
              <a:rPr lang="en-US" dirty="0"/>
              <a:t>to Thank You -  Castaways clients only</a:t>
            </a:r>
            <a:br>
              <a:rPr lang="en-US" dirty="0"/>
            </a:br>
            <a:r>
              <a:rPr lang="en-US" dirty="0"/>
              <a:t/>
            </a:r>
            <a:br>
              <a:rPr lang="en-US" dirty="0"/>
            </a:br>
            <a:r>
              <a:rPr lang="en-US" dirty="0"/>
              <a:t>12 Noon to 2 PM (Wine included) Tuscan Grill Deck 5 Aft   Come as you are, wear a shirt/no swimsuits - Capacity limited  RSVP Required </a:t>
            </a:r>
            <a:br>
              <a:rPr lang="en-US" dirty="0"/>
            </a:br>
            <a:r>
              <a:rPr lang="en-US" dirty="0"/>
              <a:t/>
            </a:r>
            <a:br>
              <a:rPr lang="en-US" dirty="0"/>
            </a:br>
            <a:r>
              <a:rPr lang="en-US" dirty="0"/>
              <a:t>  </a:t>
            </a:r>
            <a:r>
              <a:rPr lang="en-US" dirty="0" smtClean="0"/>
              <a:t>	Day</a:t>
            </a:r>
            <a:r>
              <a:rPr lang="en-US" dirty="0"/>
              <a:t> 2  Monday November 28    RSVP required   Win a Prize    Tuscan Grille, Deck 5, Aft </a:t>
            </a:r>
            <a:br>
              <a:rPr lang="en-US" dirty="0"/>
            </a:br>
            <a:r>
              <a:rPr lang="en-US" dirty="0"/>
              <a:t/>
            </a:r>
            <a:br>
              <a:rPr lang="en-US" dirty="0"/>
            </a:br>
            <a:r>
              <a:rPr lang="en-US" dirty="0"/>
              <a:t>  </a:t>
            </a:r>
            <a:r>
              <a:rPr lang="en-US" dirty="0" smtClean="0"/>
              <a:t>	Day </a:t>
            </a:r>
            <a:r>
              <a:rPr lang="en-US" dirty="0"/>
              <a:t>6  Friday, December  2   RSVP required    Win a Prize  Tuscan Grille, Deck 5, Aft  </a:t>
            </a:r>
            <a:br>
              <a:rPr lang="en-US" dirty="0"/>
            </a:br>
            <a:r>
              <a:rPr lang="en-US" dirty="0"/>
              <a:t/>
            </a:r>
            <a:br>
              <a:rPr lang="en-US" dirty="0"/>
            </a:br>
            <a:r>
              <a:rPr lang="en-US" dirty="0"/>
              <a:t>  </a:t>
            </a:r>
            <a:r>
              <a:rPr lang="en-US" dirty="0" smtClean="0"/>
              <a:t>	*</a:t>
            </a:r>
            <a:r>
              <a:rPr lang="en-US" dirty="0"/>
              <a:t>Invited guests only.   Please no visitors.</a:t>
            </a:r>
            <a:br>
              <a:rPr lang="en-US" dirty="0"/>
            </a:br>
            <a:r>
              <a:rPr lang="en-US" dirty="0"/>
              <a:t/>
            </a:r>
            <a:br>
              <a:rPr lang="en-US" dirty="0"/>
            </a:br>
            <a:r>
              <a:rPr lang="en-US" dirty="0"/>
              <a:t>  NOTE:  You will receive an invitation and RSVP reminder in your cabin's mail slot.  </a:t>
            </a:r>
            <a:br>
              <a:rPr lang="en-US" dirty="0"/>
            </a:br>
            <a:r>
              <a:rPr lang="en-US" b="1" dirty="0"/>
              <a:t> </a:t>
            </a:r>
            <a:endParaRPr lang="en-US" dirty="0"/>
          </a:p>
          <a:p>
            <a:r>
              <a:rPr lang="en-US" sz="3700" dirty="0">
                <a:solidFill>
                  <a:srgbClr val="FF0000"/>
                </a:solidFill>
              </a:rPr>
              <a:t>Castaways</a:t>
            </a:r>
            <a:r>
              <a:rPr lang="en-US" sz="3700" dirty="0">
                <a:solidFill>
                  <a:srgbClr val="FF0000"/>
                </a:solidFill>
              </a:rPr>
              <a:t> Pool Party </a:t>
            </a:r>
            <a:r>
              <a:rPr lang="en-US" b="1" dirty="0"/>
              <a:t>  </a:t>
            </a:r>
            <a:r>
              <a:rPr lang="en-US" dirty="0"/>
              <a:t>  Day 7 Saturday December 3  2 - 4 PM    Pool Deck   Get </a:t>
            </a:r>
            <a:r>
              <a:rPr lang="en-US" dirty="0" err="1"/>
              <a:t>Nekkkid</a:t>
            </a:r>
            <a:r>
              <a:rPr lang="en-US" dirty="0"/>
              <a:t>!   Win some prizes</a:t>
            </a:r>
            <a:br>
              <a:rPr lang="en-US" dirty="0"/>
            </a:br>
            <a:endParaRPr lang="en-US" sz="3700" dirty="0">
              <a:solidFill>
                <a:srgbClr val="FF0000"/>
              </a:solidFill>
            </a:endParaRPr>
          </a:p>
          <a:p>
            <a:r>
              <a:rPr lang="en-US" sz="3700" dirty="0">
                <a:solidFill>
                  <a:srgbClr val="FF0000"/>
                </a:solidFill>
              </a:rPr>
              <a:t>Castaways </a:t>
            </a:r>
            <a:r>
              <a:rPr lang="en-US" sz="3700" dirty="0">
                <a:solidFill>
                  <a:srgbClr val="FF0000"/>
                </a:solidFill>
              </a:rPr>
              <a:t>Story (</a:t>
            </a:r>
            <a:r>
              <a:rPr lang="en-US" sz="3700" dirty="0">
                <a:solidFill>
                  <a:srgbClr val="FF0000"/>
                </a:solidFill>
              </a:rPr>
              <a:t>video)     </a:t>
            </a:r>
            <a:r>
              <a:rPr lang="en-US" dirty="0"/>
              <a:t>View the story of Castaways Travel on your Bliss Cruise Channel in your stateroom</a:t>
            </a:r>
          </a:p>
          <a:p>
            <a:r>
              <a:rPr lang="en-US" b="1" dirty="0"/>
              <a:t>NOTE</a:t>
            </a:r>
            <a:r>
              <a:rPr lang="en-US" dirty="0"/>
              <a:t>:    </a:t>
            </a:r>
            <a:r>
              <a:rPr lang="en-US" i="1" dirty="0"/>
              <a:t>Times/Locations subject to </a:t>
            </a:r>
            <a:r>
              <a:rPr lang="en-US" i="1" dirty="0"/>
              <a:t>last minute changes.   Check the Daily Newsletter delivered the evening before the issue date</a:t>
            </a:r>
          </a:p>
        </p:txBody>
      </p:sp>
      <p:sp>
        <p:nvSpPr>
          <p:cNvPr id="4" name="Slide Number Placeholder 3"/>
          <p:cNvSpPr>
            <a:spLocks noGrp="1"/>
          </p:cNvSpPr>
          <p:nvPr>
            <p:ph type="sldNum" sz="quarter" idx="12"/>
          </p:nvPr>
        </p:nvSpPr>
        <p:spPr/>
        <p:txBody>
          <a:bodyPr/>
          <a:lstStyle/>
          <a:p>
            <a:fld id="{21EB31E9-CD1F-124E-A8DD-AF3628510D01}" type="slidenum">
              <a:rPr lang="en-US" smtClean="0"/>
              <a:t>6</a:t>
            </a:fld>
            <a:r>
              <a:rPr lang="en-US" dirty="0" smtClean="0"/>
              <a:t> Donna</a:t>
            </a:r>
            <a:endParaRPr lang="en-US" dirty="0"/>
          </a:p>
        </p:txBody>
      </p:sp>
    </p:spTree>
    <p:extLst>
      <p:ext uri="{BB962C8B-B14F-4D97-AF65-F5344CB8AC3E}">
        <p14:creationId xmlns:p14="http://schemas.microsoft.com/office/powerpoint/2010/main" val="133712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Nights</a:t>
            </a:r>
            <a:endParaRPr lang="en-US" dirty="0"/>
          </a:p>
        </p:txBody>
      </p:sp>
      <p:sp>
        <p:nvSpPr>
          <p:cNvPr id="3" name="Content Placeholder 2"/>
          <p:cNvSpPr>
            <a:spLocks noGrp="1"/>
          </p:cNvSpPr>
          <p:nvPr>
            <p:ph idx="1"/>
          </p:nvPr>
        </p:nvSpPr>
        <p:spPr>
          <a:xfrm>
            <a:off x="838200" y="1825625"/>
            <a:ext cx="8230849" cy="4351338"/>
          </a:xfrm>
        </p:spPr>
        <p:txBody>
          <a:bodyPr>
            <a:normAutofit fontScale="77500" lnSpcReduction="20000"/>
          </a:bodyPr>
          <a:lstStyle/>
          <a:p>
            <a:r>
              <a:rPr lang="en-US" sz="2400" b="1" dirty="0"/>
              <a:t>White Night:</a:t>
            </a:r>
            <a:r>
              <a:rPr lang="en-US" sz="2400" dirty="0"/>
              <a:t> From “</a:t>
            </a:r>
            <a:r>
              <a:rPr lang="en-US" sz="2400" dirty="0" err="1"/>
              <a:t>tighty</a:t>
            </a:r>
            <a:r>
              <a:rPr lang="en-US" sz="2400" dirty="0"/>
              <a:t> </a:t>
            </a:r>
            <a:r>
              <a:rPr lang="en-US" sz="2400" dirty="0" err="1"/>
              <a:t>whities</a:t>
            </a:r>
            <a:r>
              <a:rPr lang="en-US" sz="2400" dirty="0"/>
              <a:t>” boxers and briefs, to white suits and swimsuits, to tuxedos and tails. It’s your chance to get creative.</a:t>
            </a:r>
          </a:p>
          <a:p>
            <a:r>
              <a:rPr lang="en-US" sz="2400" b="1" dirty="0"/>
              <a:t>Red Carpet Glamor Night (Dress Up)</a:t>
            </a:r>
            <a:r>
              <a:rPr lang="en-US" sz="2400" dirty="0"/>
              <a:t>: Get the red carpet ready for our formal night. Celebrate like the Hollywood stars do and experience the glitz and glamour.</a:t>
            </a:r>
          </a:p>
          <a:p>
            <a:r>
              <a:rPr lang="en-US" sz="2400" b="1" dirty="0"/>
              <a:t>Animal Kingdom Party</a:t>
            </a:r>
            <a:r>
              <a:rPr lang="en-US" sz="2400" dirty="0"/>
              <a:t>: Be the party animal that you are in your favorite animal print.</a:t>
            </a:r>
          </a:p>
          <a:p>
            <a:r>
              <a:rPr lang="en-US" sz="2400" b="1" dirty="0"/>
              <a:t>Glow Rave Night (Pool Party)</a:t>
            </a:r>
            <a:r>
              <a:rPr lang="en-US" sz="2400" dirty="0"/>
              <a:t>: Wow, the most successful deck party from last year is back. “Anything Glows” in this up-all-night extravaganza.</a:t>
            </a:r>
          </a:p>
          <a:p>
            <a:r>
              <a:rPr lang="en-US" sz="2400" b="1" dirty="0"/>
              <a:t>Superhero vs. Villains (Pool Party)</a:t>
            </a:r>
            <a:r>
              <a:rPr lang="en-US" sz="2400" dirty="0"/>
              <a:t>: Time to choose your poison: Wonder Woman, Man of Steel, Minions, Terminator or Transformer, Dracula or </a:t>
            </a:r>
            <a:r>
              <a:rPr lang="en-US" sz="2400" dirty="0" err="1"/>
              <a:t>Cruella</a:t>
            </a:r>
            <a:r>
              <a:rPr lang="en-US" sz="2400" dirty="0"/>
              <a:t> de </a:t>
            </a:r>
            <a:r>
              <a:rPr lang="en-US" sz="2400" dirty="0" err="1"/>
              <a:t>Vil</a:t>
            </a:r>
            <a:r>
              <a:rPr lang="en-US" sz="2400" dirty="0"/>
              <a:t> — there’s lots to choose from.</a:t>
            </a:r>
          </a:p>
          <a:p>
            <a:r>
              <a:rPr lang="en-US" sz="2400" b="1" dirty="0"/>
              <a:t>Freaky Friday</a:t>
            </a:r>
            <a:r>
              <a:rPr lang="en-US" sz="2400" dirty="0"/>
              <a:t>: Get your freak on and show off your wild side.</a:t>
            </a:r>
          </a:p>
          <a:p>
            <a:r>
              <a:rPr lang="en-US" sz="2400" b="1" dirty="0"/>
              <a:t>Pajama Slumber Party</a:t>
            </a:r>
            <a:r>
              <a:rPr lang="en-US" sz="2400" dirty="0"/>
              <a:t>: What have you dreamed about in bed lately? Or, “who” have you been thinking about in your bed lately? Break out your teddies and favorite bed time stories for a night of fantasies</a:t>
            </a:r>
            <a:r>
              <a:rPr lang="en-US" sz="2400" dirty="0" smtClean="0"/>
              <a:t>.</a:t>
            </a:r>
            <a:endParaRPr lang="en-US" sz="2400" dirty="0"/>
          </a:p>
        </p:txBody>
      </p:sp>
      <p:sp>
        <p:nvSpPr>
          <p:cNvPr id="11" name="Slide Number Placeholder 10"/>
          <p:cNvSpPr>
            <a:spLocks noGrp="1"/>
          </p:cNvSpPr>
          <p:nvPr>
            <p:ph type="sldNum" sz="quarter" idx="12"/>
          </p:nvPr>
        </p:nvSpPr>
        <p:spPr/>
        <p:txBody>
          <a:bodyPr/>
          <a:lstStyle/>
          <a:p>
            <a:fld id="{21EB31E9-CD1F-124E-A8DD-AF3628510D01}" type="slidenum">
              <a:rPr lang="en-US" smtClean="0"/>
              <a:t>7</a:t>
            </a:fld>
            <a:r>
              <a:rPr lang="en-US" dirty="0" smtClean="0"/>
              <a:t> </a:t>
            </a:r>
            <a:r>
              <a:rPr lang="en-US" dirty="0" err="1" smtClean="0"/>
              <a:t>Marylin</a:t>
            </a:r>
            <a:endParaRPr lang="en-US"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9089" y="3507699"/>
            <a:ext cx="3112708" cy="2061664"/>
          </a:xfrm>
          <a:prstGeom prst="rect">
            <a:avLst/>
          </a:prstGeom>
        </p:spPr>
      </p:pic>
    </p:spTree>
    <p:extLst>
      <p:ext uri="{BB962C8B-B14F-4D97-AF65-F5344CB8AC3E}">
        <p14:creationId xmlns:p14="http://schemas.microsoft.com/office/powerpoint/2010/main" val="45734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Passports</a:t>
            </a:r>
            <a:endParaRPr lang="en-US" dirty="0"/>
          </a:p>
        </p:txBody>
      </p:sp>
      <p:sp>
        <p:nvSpPr>
          <p:cNvPr id="3" name="Content Placeholder 2"/>
          <p:cNvSpPr>
            <a:spLocks noGrp="1"/>
          </p:cNvSpPr>
          <p:nvPr>
            <p:ph idx="1"/>
          </p:nvPr>
        </p:nvSpPr>
        <p:spPr>
          <a:xfrm>
            <a:off x="838200" y="1825625"/>
            <a:ext cx="6372069" cy="4351338"/>
          </a:xfrm>
        </p:spPr>
        <p:txBody>
          <a:bodyPr/>
          <a:lstStyle/>
          <a:p>
            <a:r>
              <a:rPr lang="en-US" dirty="0" smtClean="0"/>
              <a:t>Don’t forget your passport or proof of citizenship (birth certificate </a:t>
            </a:r>
            <a:r>
              <a:rPr lang="en-US" b="1" i="1" dirty="0" smtClean="0"/>
              <a:t>and</a:t>
            </a:r>
            <a:r>
              <a:rPr lang="en-US" dirty="0" smtClean="0"/>
              <a:t> government issued photo ID)</a:t>
            </a:r>
          </a:p>
          <a:p>
            <a:r>
              <a:rPr lang="en-US" dirty="0" smtClean="0"/>
              <a:t>Please remember your passport</a:t>
            </a:r>
          </a:p>
          <a:p>
            <a:r>
              <a:rPr lang="en-US" dirty="0" smtClean="0"/>
              <a:t>Take a photo with your phone of all your Important documentation</a:t>
            </a:r>
          </a:p>
          <a:p>
            <a:r>
              <a:rPr lang="en-US" dirty="0" smtClean="0"/>
              <a:t>Make copies of these documents, place a copy in your luggage and leave a copy with friends</a:t>
            </a:r>
            <a:endParaRPr lang="en-US" dirty="0"/>
          </a:p>
        </p:txBody>
      </p:sp>
      <p:sp>
        <p:nvSpPr>
          <p:cNvPr id="4" name="Slide Number Placeholder 3"/>
          <p:cNvSpPr>
            <a:spLocks noGrp="1"/>
          </p:cNvSpPr>
          <p:nvPr>
            <p:ph type="sldNum" sz="quarter" idx="12"/>
          </p:nvPr>
        </p:nvSpPr>
        <p:spPr/>
        <p:txBody>
          <a:bodyPr/>
          <a:lstStyle/>
          <a:p>
            <a:fld id="{21EB31E9-CD1F-124E-A8DD-AF3628510D01}" type="slidenum">
              <a:rPr lang="en-US" smtClean="0"/>
              <a:t>8</a:t>
            </a:fld>
            <a:r>
              <a:rPr lang="en-US" dirty="0" smtClean="0"/>
              <a:t> Gus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5121" y="1955561"/>
            <a:ext cx="3431707" cy="4902439"/>
          </a:xfrm>
          <a:prstGeom prst="rect">
            <a:avLst/>
          </a:prstGeom>
        </p:spPr>
      </p:pic>
    </p:spTree>
    <p:extLst>
      <p:ext uri="{BB962C8B-B14F-4D97-AF65-F5344CB8AC3E}">
        <p14:creationId xmlns:p14="http://schemas.microsoft.com/office/powerpoint/2010/main" val="96493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Things	</a:t>
            </a:r>
            <a:endParaRPr lang="en-US" dirty="0"/>
          </a:p>
        </p:txBody>
      </p:sp>
      <p:sp>
        <p:nvSpPr>
          <p:cNvPr id="3" name="Content Placeholder 2"/>
          <p:cNvSpPr>
            <a:spLocks noGrp="1"/>
          </p:cNvSpPr>
          <p:nvPr>
            <p:ph idx="1"/>
          </p:nvPr>
        </p:nvSpPr>
        <p:spPr/>
        <p:txBody>
          <a:bodyPr>
            <a:normAutofit fontScale="92500"/>
          </a:bodyPr>
          <a:lstStyle/>
          <a:p>
            <a:r>
              <a:rPr lang="en-US" b="1" dirty="0"/>
              <a:t>CHARGE ACCOUNTS</a:t>
            </a:r>
            <a:r>
              <a:rPr lang="en-US" dirty="0"/>
              <a:t/>
            </a:r>
            <a:br>
              <a:rPr lang="en-US" dirty="0"/>
            </a:br>
            <a:r>
              <a:rPr lang="en-US" dirty="0"/>
              <a:t>At the cruise terminal, an imprint of your credit card will be taken for your on board expenses. Then, you will be given your Cruise Card which is like a credit card which it is...and it's also your</a:t>
            </a:r>
            <a:r>
              <a:rPr lang="en-US" b="1" i="1" dirty="0"/>
              <a:t> cabin door key</a:t>
            </a:r>
            <a:r>
              <a:rPr lang="en-US" dirty="0"/>
              <a:t>. You will not need money on board, just your cruise card to charge all of your purchases to your account.</a:t>
            </a:r>
            <a:br>
              <a:rPr lang="en-US" dirty="0"/>
            </a:br>
            <a:endParaRPr lang="en-US" b="1" dirty="0" smtClean="0"/>
          </a:p>
          <a:p>
            <a:r>
              <a:rPr lang="en-US" b="1" dirty="0" smtClean="0"/>
              <a:t>CHARGE </a:t>
            </a:r>
            <a:r>
              <a:rPr lang="en-US" b="1" dirty="0"/>
              <a:t>CARDS</a:t>
            </a:r>
            <a:r>
              <a:rPr lang="en-US" dirty="0"/>
              <a:t/>
            </a:r>
            <a:br>
              <a:rPr lang="en-US" dirty="0"/>
            </a:br>
            <a:r>
              <a:rPr lang="en-US" dirty="0" smtClean="0"/>
              <a:t>Call </a:t>
            </a:r>
            <a:r>
              <a:rPr lang="en-US" dirty="0"/>
              <a:t>your charge card company now to notify them you may have transactions outside the country so your credit card charges won't be disapproved while your husband is buying you a diamond ring.</a:t>
            </a:r>
          </a:p>
        </p:txBody>
      </p:sp>
      <p:sp>
        <p:nvSpPr>
          <p:cNvPr id="4" name="Slide Number Placeholder 3"/>
          <p:cNvSpPr>
            <a:spLocks noGrp="1"/>
          </p:cNvSpPr>
          <p:nvPr>
            <p:ph type="sldNum" sz="quarter" idx="12"/>
          </p:nvPr>
        </p:nvSpPr>
        <p:spPr/>
        <p:txBody>
          <a:bodyPr/>
          <a:lstStyle/>
          <a:p>
            <a:fld id="{21EB31E9-CD1F-124E-A8DD-AF3628510D01}" type="slidenum">
              <a:rPr lang="en-US" smtClean="0"/>
              <a:t>9</a:t>
            </a:fld>
            <a:r>
              <a:rPr lang="en-US" dirty="0" smtClean="0"/>
              <a:t> James</a:t>
            </a:r>
            <a:endParaRPr lang="en-US" dirty="0"/>
          </a:p>
        </p:txBody>
      </p:sp>
    </p:spTree>
    <p:extLst>
      <p:ext uri="{BB962C8B-B14F-4D97-AF65-F5344CB8AC3E}">
        <p14:creationId xmlns:p14="http://schemas.microsoft.com/office/powerpoint/2010/main" val="368395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504</Words>
  <Application>Microsoft Macintosh PowerPoint</Application>
  <PresentationFormat>Widescreen</PresentationFormat>
  <Paragraphs>168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Arial</vt:lpstr>
      <vt:lpstr>Arial</vt:lpstr>
      <vt:lpstr>Office Theme</vt:lpstr>
      <vt:lpstr>Bliss Cruise 2016</vt:lpstr>
      <vt:lpstr>Your Hosts</vt:lpstr>
      <vt:lpstr>Welcome to Bliss Cruise 2016</vt:lpstr>
      <vt:lpstr>A Brief Agenda</vt:lpstr>
      <vt:lpstr>Itinerary </vt:lpstr>
      <vt:lpstr>Special Events Subject to change, check your official program</vt:lpstr>
      <vt:lpstr>Theme Nights</vt:lpstr>
      <vt:lpstr>Passports</vt:lpstr>
      <vt:lpstr>Charging Things </vt:lpstr>
      <vt:lpstr>Top Cruise Tips </vt:lpstr>
      <vt:lpstr>More Cruise Tips</vt:lpstr>
      <vt:lpstr>Things to Bring</vt:lpstr>
      <vt:lpstr>Future Bliss Cruises </vt:lpstr>
      <vt:lpstr>Questions</vt:lpstr>
      <vt:lpstr>Can I take wine on board?</vt:lpstr>
      <vt:lpstr>Where can I use the beverage package:</vt:lpstr>
      <vt:lpstr>Are ATMs on board?  </vt:lpstr>
      <vt:lpstr> Are DVDs in Cabins?      </vt:lpstr>
      <vt:lpstr>Movies On Demand?  </vt:lpstr>
      <vt:lpstr> What are the cabin cabin amenities in each stateroom?   </vt:lpstr>
      <vt:lpstr>White Night:     What to wear, gals?   </vt:lpstr>
      <vt:lpstr>Nude shore excursions?     St Maarten? </vt:lpstr>
      <vt:lpstr>24 Hour coffee?   </vt:lpstr>
      <vt:lpstr>Do cabins have steam irons?   </vt:lpstr>
      <vt:lpstr>Dining after partying late at night/early morning?   </vt:lpstr>
      <vt:lpstr>How about the Zika virus?</vt:lpstr>
      <vt:lpstr>Can I still pre-purchase shore excursions on line with Celebrity?</vt:lpstr>
      <vt:lpstr>Numerous Internet Questions:  </vt:lpstr>
      <vt:lpstr>How can our friends/relatives contact us on the ship for an urgent phone call?</vt:lpstr>
      <vt:lpstr>What is Dress Code for the Bliss Cruise?</vt:lpstr>
      <vt:lpstr>What happens during the cruise?</vt:lpstr>
      <vt:lpstr>Other questions? Use the Celebrity Cruise FAQs</vt:lpstr>
      <vt:lpstr>Download tonight’s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Bliss Cruise 2015</dc:title>
  <dc:creator>Robert Donnell</dc:creator>
  <cp:lastModifiedBy>Robert Donnell</cp:lastModifiedBy>
  <cp:revision>37</cp:revision>
  <dcterms:created xsi:type="dcterms:W3CDTF">2015-11-10T20:50:10Z</dcterms:created>
  <dcterms:modified xsi:type="dcterms:W3CDTF">2016-11-17T00:46:04Z</dcterms:modified>
</cp:coreProperties>
</file>